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8"/>
  </p:notesMasterIdLst>
  <p:sldIdLst>
    <p:sldId id="307" r:id="rId2"/>
    <p:sldId id="257" r:id="rId3"/>
    <p:sldId id="258" r:id="rId4"/>
    <p:sldId id="302" r:id="rId5"/>
    <p:sldId id="259" r:id="rId6"/>
    <p:sldId id="303" r:id="rId7"/>
    <p:sldId id="261" r:id="rId8"/>
    <p:sldId id="262" r:id="rId9"/>
    <p:sldId id="263" r:id="rId10"/>
    <p:sldId id="264" r:id="rId11"/>
    <p:sldId id="265" r:id="rId12"/>
    <p:sldId id="299" r:id="rId13"/>
    <p:sldId id="266" r:id="rId14"/>
    <p:sldId id="267" r:id="rId15"/>
    <p:sldId id="268" r:id="rId16"/>
    <p:sldId id="269" r:id="rId17"/>
    <p:sldId id="300" r:id="rId18"/>
    <p:sldId id="271" r:id="rId19"/>
    <p:sldId id="272" r:id="rId20"/>
    <p:sldId id="273" r:id="rId21"/>
    <p:sldId id="274" r:id="rId22"/>
    <p:sldId id="275" r:id="rId23"/>
    <p:sldId id="305" r:id="rId24"/>
    <p:sldId id="277" r:id="rId25"/>
    <p:sldId id="278" r:id="rId26"/>
    <p:sldId id="279" r:id="rId27"/>
    <p:sldId id="280" r:id="rId28"/>
    <p:sldId id="281" r:id="rId29"/>
    <p:sldId id="30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3" r:id="rId41"/>
    <p:sldId id="306" r:id="rId42"/>
    <p:sldId id="294" r:id="rId43"/>
    <p:sldId id="295" r:id="rId44"/>
    <p:sldId id="296" r:id="rId45"/>
    <p:sldId id="297" r:id="rId46"/>
    <p:sldId id="309" r:id="rId4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9"/>
  </p:normalViewPr>
  <p:slideViewPr>
    <p:cSldViewPr snapToGrid="0">
      <p:cViewPr varScale="1">
        <p:scale>
          <a:sx n="44" d="100"/>
          <a:sy n="44" d="100"/>
        </p:scale>
        <p:origin x="1524" y="6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"/>
      <c:hPercent val="107"/>
      <c:rotY val="0"/>
      <c:depthPercent val="65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00000000000001E-3"/>
          <c:y val="5.000000000000001E-3"/>
          <c:w val="0.99"/>
          <c:h val="0.9874999999999999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Keeps the promises</c:v>
                </c:pt>
              </c:strCache>
            </c:strRef>
          </c:tx>
          <c:spPr>
            <a:solidFill>
              <a:srgbClr val="F9BA00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7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0.65400000000000014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35-014C-8CE0-4211F46F010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Takes difficult decisions</c:v>
                </c:pt>
              </c:strCache>
            </c:strRef>
          </c:tx>
          <c:spPr>
            <a:solidFill>
              <a:srgbClr val="FF9400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7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0.4860000000000001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35-014C-8CE0-4211F46F010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Acts quickly in difficult situations</c:v>
                </c:pt>
              </c:strCache>
            </c:strRef>
          </c:tx>
          <c:spPr>
            <a:solidFill>
              <a:srgbClr val="FF5400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7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0.39800000000000008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35-014C-8CE0-4211F46F010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Achieves set goals</c:v>
                </c:pt>
              </c:strCache>
            </c:strRef>
          </c:tx>
          <c:spPr>
            <a:solidFill>
              <a:schemeClr val="accent5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7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0.39300000000000007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35-014C-8CE0-4211F46F010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Possesses credibility within society</c:v>
                </c:pt>
              </c:strCache>
            </c:strRef>
          </c:tx>
          <c:spPr>
            <a:solidFill>
              <a:schemeClr val="accent5">
                <a:hueOff val="106375"/>
                <a:satOff val="9554"/>
                <a:lumOff val="-13516"/>
              </a:schemeClr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7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Sheet1!$B$6:$B$6</c:f>
              <c:numCache>
                <c:formatCode>General</c:formatCode>
                <c:ptCount val="1"/>
                <c:pt idx="0">
                  <c:v>0.27800000000000002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35-014C-8CE0-4211F46F010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Is ready to confront, if it is needed</c:v>
                </c:pt>
              </c:strCache>
            </c:strRef>
          </c:tx>
          <c:spPr>
            <a:solidFill>
              <a:srgbClr val="7F0D02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7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Sheet1!$B$7:$B$7</c:f>
              <c:numCache>
                <c:formatCode>General</c:formatCode>
                <c:ptCount val="1"/>
                <c:pt idx="0">
                  <c:v>0.19600000000000001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635-014C-8CE0-4211F46F0104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Possesses credibility among foreign politicians</c:v>
                </c:pt>
              </c:strCache>
            </c:strRef>
          </c:tx>
          <c:spPr>
            <a:solidFill>
              <a:srgbClr val="F9C321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7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Sheet1!$B$8:$B$8</c:f>
              <c:numCache>
                <c:formatCode>General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635-014C-8CE0-4211F46F0104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Is physically strong</c:v>
                </c:pt>
              </c:strCache>
            </c:strRef>
          </c:tx>
          <c:spPr>
            <a:solidFill>
              <a:srgbClr val="FFA222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7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Sheet1!$B$9:$B$9</c:f>
              <c:numCache>
                <c:formatCode>General</c:formatCode>
                <c:ptCount val="1"/>
                <c:pt idx="0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635-014C-8CE0-4211F46F0104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Is rich</c:v>
                </c:pt>
              </c:strCache>
            </c:strRef>
          </c:tx>
          <c:spPr>
            <a:solidFill>
              <a:srgbClr val="FF6B22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7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Sheet1!$B$10:$B$10</c:f>
              <c:numCache>
                <c:formatCode>General</c:formatCode>
                <c:ptCount val="1"/>
                <c:pt idx="0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35-014C-8CE0-4211F46F0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box"/>
        <c:axId val="367635696"/>
        <c:axId val="367638048"/>
        <c:axId val="458982384"/>
      </c:bar3DChart>
      <c:catAx>
        <c:axId val="3676356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740" b="0" i="0" u="none" strike="noStrike">
                <a:solidFill>
                  <a:srgbClr val="FFFFFF"/>
                </a:solidFill>
                <a:latin typeface="Helvetica Neue"/>
              </a:defRPr>
            </a:pPr>
            <a:endParaRPr lang="ru-RU"/>
          </a:p>
        </c:txPr>
        <c:crossAx val="367638048"/>
        <c:crosses val="autoZero"/>
        <c:auto val="1"/>
        <c:lblAlgn val="ctr"/>
        <c:lblOffset val="100"/>
        <c:noMultiLvlLbl val="1"/>
      </c:catAx>
      <c:valAx>
        <c:axId val="367638048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FFFFFF"/>
              </a:solidFill>
              <a:prstDash val="solid"/>
              <a:miter lim="400000"/>
            </a:ln>
          </c:spPr>
        </c:majorGridlines>
        <c:numFmt formatCode="#,##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740" b="0" i="0" u="none" strike="noStrike">
                <a:solidFill>
                  <a:srgbClr val="FFFFFF"/>
                </a:solidFill>
                <a:latin typeface="Helvetica Neue"/>
              </a:defRPr>
            </a:pPr>
            <a:endParaRPr lang="ru-RU"/>
          </a:p>
        </c:txPr>
        <c:crossAx val="367635696"/>
        <c:crosses val="autoZero"/>
        <c:crossBetween val="between"/>
        <c:majorUnit val="0.17500000000000002"/>
        <c:minorUnit val="8.7500000000000008E-2"/>
      </c:valAx>
      <c:serAx>
        <c:axId val="458982384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crossAx val="367638048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"/>
      <c:hPercent val="107"/>
      <c:rotY val="0"/>
      <c:depthPercent val="65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00000000000001E-3"/>
          <c:y val="5.000000000000001E-3"/>
          <c:w val="0.99"/>
          <c:h val="0.9874999999999999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9BA00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7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0.60000000000000009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93-9644-A74E-09A3516B63B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400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7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0.57099999999999995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93-9644-A74E-09A3516B63B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5400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7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93-9644-A74E-09A3516B63B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7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0.27600000000000002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93-9644-A74E-09A3516B63B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5">
                <a:hueOff val="106375"/>
                <a:satOff val="9554"/>
                <a:lumOff val="-13516"/>
              </a:schemeClr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7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Sheet1!$B$6:$B$6</c:f>
              <c:numCache>
                <c:formatCode>General</c:formatCode>
                <c:ptCount val="1"/>
                <c:pt idx="0">
                  <c:v>0.24200000000000002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93-9644-A74E-09A3516B63B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7F0D02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7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Sheet1!$B$7:$B$7</c:f>
              <c:numCache>
                <c:formatCode>General</c:formatCode>
                <c:ptCount val="1"/>
                <c:pt idx="0">
                  <c:v>0.129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993-9644-A74E-09A3516B63B4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F9C321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7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Sheet1!$B$8:$B$8</c:f>
              <c:numCache>
                <c:formatCode>General</c:formatCode>
                <c:ptCount val="1"/>
                <c:pt idx="0">
                  <c:v>9.5000000000000015E-2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993-9644-A74E-09A3516B63B4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FFA222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7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Sheet1!$B$9:$B$9</c:f>
              <c:numCache>
                <c:formatCode>General</c:formatCode>
                <c:ptCount val="1"/>
                <c:pt idx="0">
                  <c:v>5.3000000000000005E-2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993-9644-A74E-09A3516B63B4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FF6B22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7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Sheet1!$B$10:$B$10</c:f>
              <c:numCache>
                <c:formatCode>General</c:formatCode>
                <c:ptCount val="1"/>
                <c:pt idx="0">
                  <c:v>4.9000000000000009E-2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993-9644-A74E-09A3516B63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box"/>
        <c:axId val="367636088"/>
        <c:axId val="367633344"/>
        <c:axId val="459741928"/>
      </c:bar3DChart>
      <c:catAx>
        <c:axId val="36763608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750" b="0" i="0" u="none" strike="noStrike">
                <a:solidFill>
                  <a:srgbClr val="FFFFFF"/>
                </a:solidFill>
                <a:latin typeface="Helvetica Neue"/>
              </a:defRPr>
            </a:pPr>
            <a:endParaRPr lang="ru-RU"/>
          </a:p>
        </c:txPr>
        <c:crossAx val="367633344"/>
        <c:crosses val="autoZero"/>
        <c:auto val="1"/>
        <c:lblAlgn val="ctr"/>
        <c:lblOffset val="100"/>
        <c:noMultiLvlLbl val="1"/>
      </c:catAx>
      <c:valAx>
        <c:axId val="367633344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FFFFFF"/>
              </a:solidFill>
              <a:prstDash val="solid"/>
              <a:miter lim="400000"/>
            </a:ln>
          </c:spPr>
        </c:majorGridlines>
        <c:numFmt formatCode="#,##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750" b="0" i="0" u="none" strike="noStrike">
                <a:solidFill>
                  <a:srgbClr val="FFFFFF"/>
                </a:solidFill>
                <a:latin typeface="Helvetica Neue"/>
              </a:defRPr>
            </a:pPr>
            <a:endParaRPr lang="ru-RU"/>
          </a:p>
        </c:txPr>
        <c:crossAx val="367636088"/>
        <c:crosses val="autoZero"/>
        <c:crossBetween val="between"/>
        <c:majorUnit val="0.15000000000000002"/>
        <c:minorUnit val="7.5000000000000011E-2"/>
      </c:valAx>
      <c:serAx>
        <c:axId val="459741928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crossAx val="367633344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"/>
      <c:hPercent val="107"/>
      <c:rotY val="0"/>
      <c:depthPercent val="65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00000000000001E-3"/>
          <c:y val="5.000000000000001E-3"/>
          <c:w val="0.99"/>
          <c:h val="0.9874999999999999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9BA00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7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0.65700000000000014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3A-A245-A7B5-6F47D616B5E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400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7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3A-A245-A7B5-6F47D616B5E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5400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7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0.43800000000000006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3A-A245-A7B5-6F47D616B5E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7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0.34400000000000003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3A-A245-A7B5-6F47D616B5E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5">
                <a:hueOff val="106375"/>
                <a:satOff val="9554"/>
                <a:lumOff val="-13516"/>
              </a:schemeClr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7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Sheet1!$B$6:$B$6</c:f>
              <c:numCache>
                <c:formatCode>General</c:formatCode>
                <c:ptCount val="1"/>
                <c:pt idx="0">
                  <c:v>0.18600000000000003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3A-A245-A7B5-6F47D616B5E1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7F0D02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7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Sheet1!$B$7:$B$7</c:f>
              <c:numCache>
                <c:formatCode>General</c:formatCode>
                <c:ptCount val="1"/>
                <c:pt idx="0">
                  <c:v>0.14200000000000002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A3A-A245-A7B5-6F47D616B5E1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F9C321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7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Sheet1!$B$8:$B$8</c:f>
              <c:numCache>
                <c:formatCode>General</c:formatCode>
                <c:ptCount val="1"/>
                <c:pt idx="0">
                  <c:v>0.12300000000000001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3A-A245-A7B5-6F47D616B5E1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FFA222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7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Sheet1!$B$9:$B$9</c:f>
              <c:numCache>
                <c:formatCode>General</c:formatCode>
                <c:ptCount val="1"/>
                <c:pt idx="0">
                  <c:v>0.11899999999999998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A3A-A245-A7B5-6F47D616B5E1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FF6B22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7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Sheet1!$B$10:$B$10</c:f>
              <c:numCache>
                <c:formatCode>General</c:formatCode>
                <c:ptCount val="1"/>
                <c:pt idx="0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A3A-A245-A7B5-6F47D616B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box"/>
        <c:axId val="459963496"/>
        <c:axId val="459960752"/>
        <c:axId val="459745320"/>
      </c:bar3DChart>
      <c:catAx>
        <c:axId val="4599634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750" b="0" i="0" u="none" strike="noStrike">
                <a:solidFill>
                  <a:srgbClr val="FFFFFF"/>
                </a:solidFill>
                <a:latin typeface="Helvetica Neue"/>
              </a:defRPr>
            </a:pPr>
            <a:endParaRPr lang="ru-RU"/>
          </a:p>
        </c:txPr>
        <c:crossAx val="459960752"/>
        <c:crosses val="autoZero"/>
        <c:auto val="1"/>
        <c:lblAlgn val="ctr"/>
        <c:lblOffset val="100"/>
        <c:noMultiLvlLbl val="1"/>
      </c:catAx>
      <c:valAx>
        <c:axId val="459960752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FFFFFF"/>
              </a:solidFill>
              <a:prstDash val="solid"/>
              <a:miter lim="400000"/>
            </a:ln>
          </c:spPr>
        </c:majorGridlines>
        <c:numFmt formatCode="#,##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750" b="0" i="0" u="none" strike="noStrike">
                <a:solidFill>
                  <a:srgbClr val="FFFFFF"/>
                </a:solidFill>
                <a:latin typeface="Helvetica Neue"/>
              </a:defRPr>
            </a:pPr>
            <a:endParaRPr lang="ru-RU"/>
          </a:p>
        </c:txPr>
        <c:crossAx val="459963496"/>
        <c:crosses val="autoZero"/>
        <c:crossBetween val="between"/>
        <c:majorUnit val="0.17500000000000002"/>
        <c:minorUnit val="8.7500000000000008E-2"/>
      </c:valAx>
      <c:serAx>
        <c:axId val="459745320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crossAx val="459960752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"/>
      <c:hPercent val="74"/>
      <c:rotY val="0"/>
      <c:depthPercent val="65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00000000000001E-3"/>
          <c:y val="5.000000000000001E-3"/>
          <c:w val="0.99"/>
          <c:h val="0.9874999999999999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9BA00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7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8.6000000000000021E-2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87-5F4E-B64C-DB8A4B09F7C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400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7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8.2000000000000003E-2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87-5F4E-B64C-DB8A4B09F7C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5400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7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7.3000000000000009E-2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87-5F4E-B64C-DB8A4B09F7C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7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6.1000000000000006E-2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87-5F4E-B64C-DB8A4B09F7C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5">
                <a:hueOff val="106375"/>
                <a:satOff val="9554"/>
                <a:lumOff val="-13516"/>
              </a:schemeClr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7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Sheet1!$B$6:$B$6</c:f>
              <c:numCache>
                <c:formatCode>General</c:formatCode>
                <c:ptCount val="1"/>
                <c:pt idx="0">
                  <c:v>5.8000000000000003E-2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87-5F4E-B64C-DB8A4B09F7C3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7F0D02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7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Sheet1!$B$7:$B$7</c:f>
              <c:numCache>
                <c:formatCode>General</c:formatCode>
                <c:ptCount val="1"/>
                <c:pt idx="0">
                  <c:v>4.5999999999999999E-2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87-5F4E-B64C-DB8A4B09F7C3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F9C321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7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Sheet1!$B$8:$B$8</c:f>
              <c:numCache>
                <c:formatCode>General</c:formatCode>
                <c:ptCount val="1"/>
                <c:pt idx="0">
                  <c:v>4.200000000000001E-2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87-5F4E-B64C-DB8A4B09F7C3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FFA222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7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Sheet1!$B$9:$B$9</c:f>
              <c:numCache>
                <c:formatCode>General</c:formatCode>
                <c:ptCount val="1"/>
                <c:pt idx="0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787-5F4E-B64C-DB8A4B09F7C3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FF6B22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7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Sheet1!$B$10:$B$10</c:f>
              <c:numCache>
                <c:formatCode>General</c:formatCode>
                <c:ptCount val="1"/>
                <c:pt idx="0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87-5F4E-B64C-DB8A4B09F7C3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F03E2A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7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Sheet1!$B$11:$B$11</c:f>
              <c:numCache>
                <c:formatCode>General</c:formatCode>
                <c:ptCount val="1"/>
                <c:pt idx="0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787-5F4E-B64C-DB8A4B09F7C3}"/>
            </c:ext>
          </c:extLst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11</c:v>
                </c:pt>
              </c:strCache>
            </c:strRef>
          </c:tx>
          <c:spPr>
            <a:solidFill>
              <a:srgbClr val="BF2F19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7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Sheet1!$B$12:$B$12</c:f>
              <c:numCache>
                <c:formatCode>General</c:formatCode>
                <c:ptCount val="1"/>
                <c:pt idx="0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787-5F4E-B64C-DB8A4B09F7C3}"/>
            </c:ext>
          </c:extLst>
        </c:ser>
        <c:ser>
          <c:idx val="11"/>
          <c:order val="11"/>
          <c:tx>
            <c:strRef>
              <c:f>Sheet1!$A$13</c:f>
              <c:strCache>
                <c:ptCount val="1"/>
                <c:pt idx="0">
                  <c:v>12</c:v>
                </c:pt>
              </c:strCache>
            </c:strRef>
          </c:tx>
          <c:spPr>
            <a:solidFill>
              <a:srgbClr val="902015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7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Sheet1!$B$13:$B$13</c:f>
              <c:numCache>
                <c:formatCode>General</c:formatCode>
                <c:ptCount val="1"/>
                <c:pt idx="0">
                  <c:v>2.0000000000000004E-2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787-5F4E-B64C-DB8A4B09F7C3}"/>
            </c:ext>
          </c:extLst>
        </c:ser>
        <c:ser>
          <c:idx val="12"/>
          <c:order val="12"/>
          <c:tx>
            <c:strRef>
              <c:f>Sheet1!$A$14</c:f>
              <c:strCache>
                <c:ptCount val="1"/>
                <c:pt idx="0">
                  <c:v>13</c:v>
                </c:pt>
              </c:strCache>
            </c:strRef>
          </c:tx>
          <c:spPr>
            <a:solidFill>
              <a:srgbClr val="FACC43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7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Sheet1!$B$14:$B$14</c:f>
              <c:numCache>
                <c:formatCode>General</c:formatCode>
                <c:ptCount val="1"/>
                <c:pt idx="0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787-5F4E-B64C-DB8A4B09F7C3}"/>
            </c:ext>
          </c:extLst>
        </c:ser>
        <c:ser>
          <c:idx val="13"/>
          <c:order val="13"/>
          <c:tx>
            <c:strRef>
              <c:f>Sheet1!$A$15</c:f>
              <c:strCache>
                <c:ptCount val="1"/>
                <c:pt idx="0">
                  <c:v>14</c:v>
                </c:pt>
              </c:strCache>
            </c:strRef>
          </c:tx>
          <c:spPr>
            <a:solidFill>
              <a:srgbClr val="FFB044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7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Sheet1!$B$15:$B$15</c:f>
              <c:numCache>
                <c:formatCode>General</c:formatCode>
                <c:ptCount val="1"/>
                <c:pt idx="0">
                  <c:v>1.0999999999999998E-2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787-5F4E-B64C-DB8A4B09F7C3}"/>
            </c:ext>
          </c:extLst>
        </c:ser>
        <c:ser>
          <c:idx val="14"/>
          <c:order val="14"/>
          <c:tx>
            <c:strRef>
              <c:f>Sheet1!$A$16</c:f>
              <c:strCache>
                <c:ptCount val="1"/>
                <c:pt idx="0">
                  <c:v>15</c:v>
                </c:pt>
              </c:strCache>
            </c:strRef>
          </c:tx>
          <c:spPr>
            <a:solidFill>
              <a:srgbClr val="FF8244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dLbl>
              <c:idx val="0"/>
              <c:layout>
                <c:manualLayout>
                  <c:x val="2.242646063361520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45-434B-9BE4-A4F288221A61}"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7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Sheet1!$B$16:$B$16</c:f>
              <c:numCache>
                <c:formatCode>General</c:formatCode>
                <c:ptCount val="1"/>
                <c:pt idx="0">
                  <c:v>0.38500000000000006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787-5F4E-B64C-DB8A4B09F7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box"/>
        <c:axId val="459967808"/>
        <c:axId val="459962320"/>
        <c:axId val="461438072"/>
      </c:bar3DChart>
      <c:catAx>
        <c:axId val="4599678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740" b="0" i="0" u="none" strike="noStrike">
                <a:solidFill>
                  <a:srgbClr val="FFFFFF"/>
                </a:solidFill>
                <a:latin typeface="Helvetica Neue"/>
              </a:defRPr>
            </a:pPr>
            <a:endParaRPr lang="ru-RU"/>
          </a:p>
        </c:txPr>
        <c:crossAx val="459962320"/>
        <c:crosses val="autoZero"/>
        <c:auto val="1"/>
        <c:lblAlgn val="ctr"/>
        <c:lblOffset val="100"/>
        <c:noMultiLvlLbl val="1"/>
      </c:catAx>
      <c:valAx>
        <c:axId val="459962320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FFFFFF"/>
              </a:solidFill>
              <a:prstDash val="solid"/>
              <a:miter lim="400000"/>
            </a:ln>
          </c:spPr>
        </c:majorGridlines>
        <c:numFmt formatCode="#,##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740" b="0" i="0" u="none" strike="noStrike">
                <a:solidFill>
                  <a:srgbClr val="FFFFFF"/>
                </a:solidFill>
                <a:latin typeface="Helvetica Neue"/>
              </a:defRPr>
            </a:pPr>
            <a:endParaRPr lang="ru-RU"/>
          </a:p>
        </c:txPr>
        <c:crossAx val="459967808"/>
        <c:crosses val="autoZero"/>
        <c:crossBetween val="between"/>
        <c:majorUnit val="0.1"/>
        <c:minorUnit val="0.05"/>
      </c:valAx>
      <c:serAx>
        <c:axId val="46143807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crossAx val="459962320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"/>
      <c:hPercent val="155"/>
      <c:rotY val="0"/>
      <c:depthPercent val="65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00000000000001E-3"/>
          <c:y val="5.000000000000001E-3"/>
          <c:w val="0.99"/>
          <c:h val="0.8609120000000000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Сильний</c:v>
                </c:pt>
              </c:strCache>
            </c:strRef>
          </c:tx>
          <c:spPr>
            <a:solidFill>
              <a:srgbClr val="0175BA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Vitali Klitschko</c:v>
                </c:pt>
                <c:pt idx="1">
                  <c:v>Leonid Kuchma</c:v>
                </c:pt>
                <c:pt idx="2">
                  <c:v>Yulia Tymoshenko</c:v>
                </c:pt>
                <c:pt idx="3">
                  <c:v>Nadiya Savchenko</c:v>
                </c:pt>
                <c:pt idx="4">
                  <c:v>Volodymyr Groysman</c:v>
                </c:pt>
                <c:pt idx="5">
                  <c:v>Petro Poroshenko</c:v>
                </c:pt>
                <c:pt idx="6">
                  <c:v>Viktor Yanukovych</c:v>
                </c:pt>
                <c:pt idx="7">
                  <c:v>Oleh Lyashko</c:v>
                </c:pt>
                <c:pt idx="8">
                  <c:v>Leonid Kravchuk</c:v>
                </c:pt>
                <c:pt idx="9">
                  <c:v>Svyatoslav Vakarchuk</c:v>
                </c:pt>
                <c:pt idx="10">
                  <c:v>Viktor Yushchenko</c:v>
                </c:pt>
                <c:pt idx="11">
                  <c:v>Volodymyr Zelenskiy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0.41200000000000003</c:v>
                </c:pt>
                <c:pt idx="1">
                  <c:v>0.27800000000000002</c:v>
                </c:pt>
                <c:pt idx="2">
                  <c:v>0.27700000000000002</c:v>
                </c:pt>
                <c:pt idx="3">
                  <c:v>0.26700000000000002</c:v>
                </c:pt>
                <c:pt idx="4">
                  <c:v>0.193</c:v>
                </c:pt>
                <c:pt idx="5">
                  <c:v>0.17900000000000002</c:v>
                </c:pt>
                <c:pt idx="6">
                  <c:v>0.15800000000000003</c:v>
                </c:pt>
                <c:pt idx="7">
                  <c:v>0.14900000000000002</c:v>
                </c:pt>
                <c:pt idx="8">
                  <c:v>0.128</c:v>
                </c:pt>
                <c:pt idx="9">
                  <c:v>0.12400000000000001</c:v>
                </c:pt>
                <c:pt idx="10">
                  <c:v>9.8000000000000018E-2</c:v>
                </c:pt>
                <c:pt idx="11">
                  <c:v>9.7000000000000003E-2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83-EF4C-AFBB-7A33049C0D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Помірно сильний</c:v>
                </c:pt>
              </c:strCache>
            </c:strRef>
          </c:tx>
          <c:spPr>
            <a:solidFill>
              <a:srgbClr val="FF9400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Vitali Klitschko</c:v>
                </c:pt>
                <c:pt idx="1">
                  <c:v>Leonid Kuchma</c:v>
                </c:pt>
                <c:pt idx="2">
                  <c:v>Yulia Tymoshenko</c:v>
                </c:pt>
                <c:pt idx="3">
                  <c:v>Nadiya Savchenko</c:v>
                </c:pt>
                <c:pt idx="4">
                  <c:v>Volodymyr Groysman</c:v>
                </c:pt>
                <c:pt idx="5">
                  <c:v>Petro Poroshenko</c:v>
                </c:pt>
                <c:pt idx="6">
                  <c:v>Viktor Yanukovych</c:v>
                </c:pt>
                <c:pt idx="7">
                  <c:v>Oleh Lyashko</c:v>
                </c:pt>
                <c:pt idx="8">
                  <c:v>Leonid Kravchuk</c:v>
                </c:pt>
                <c:pt idx="9">
                  <c:v>Svyatoslav Vakarchuk</c:v>
                </c:pt>
                <c:pt idx="10">
                  <c:v>Viktor Yushchenko</c:v>
                </c:pt>
                <c:pt idx="11">
                  <c:v>Volodymyr Zelenskiy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0.14900000000000002</c:v>
                </c:pt>
                <c:pt idx="1">
                  <c:v>0.3050000000000001</c:v>
                </c:pt>
                <c:pt idx="2">
                  <c:v>0.29200000000000004</c:v>
                </c:pt>
                <c:pt idx="3">
                  <c:v>0.18900000000000003</c:v>
                </c:pt>
                <c:pt idx="4">
                  <c:v>0.23200000000000001</c:v>
                </c:pt>
                <c:pt idx="5">
                  <c:v>0.32100000000000006</c:v>
                </c:pt>
                <c:pt idx="6">
                  <c:v>0.23700000000000002</c:v>
                </c:pt>
                <c:pt idx="7">
                  <c:v>0.19900000000000001</c:v>
                </c:pt>
                <c:pt idx="8">
                  <c:v>0.32600000000000007</c:v>
                </c:pt>
                <c:pt idx="9">
                  <c:v>0.24300000000000002</c:v>
                </c:pt>
                <c:pt idx="10">
                  <c:v>0.24900000000000003</c:v>
                </c:pt>
                <c:pt idx="11">
                  <c:v>0.26400000000000001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83-EF4C-AFBB-7A33049C0D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Слабкий</c:v>
                </c:pt>
              </c:strCache>
            </c:strRef>
          </c:tx>
          <c:spPr>
            <a:solidFill>
              <a:schemeClr val="accent6">
                <a:hueOff val="-119728"/>
                <a:satOff val="5580"/>
                <a:lumOff val="-12961"/>
              </a:schemeClr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Vitali Klitschko</c:v>
                </c:pt>
                <c:pt idx="1">
                  <c:v>Leonid Kuchma</c:v>
                </c:pt>
                <c:pt idx="2">
                  <c:v>Yulia Tymoshenko</c:v>
                </c:pt>
                <c:pt idx="3">
                  <c:v>Nadiya Savchenko</c:v>
                </c:pt>
                <c:pt idx="4">
                  <c:v>Volodymyr Groysman</c:v>
                </c:pt>
                <c:pt idx="5">
                  <c:v>Petro Poroshenko</c:v>
                </c:pt>
                <c:pt idx="6">
                  <c:v>Viktor Yanukovych</c:v>
                </c:pt>
                <c:pt idx="7">
                  <c:v>Oleh Lyashko</c:v>
                </c:pt>
                <c:pt idx="8">
                  <c:v>Leonid Kravchuk</c:v>
                </c:pt>
                <c:pt idx="9">
                  <c:v>Svyatoslav Vakarchuk</c:v>
                </c:pt>
                <c:pt idx="10">
                  <c:v>Viktor Yushchenko</c:v>
                </c:pt>
                <c:pt idx="11">
                  <c:v>Volodymyr Zelenskiy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0.27100000000000002</c:v>
                </c:pt>
                <c:pt idx="1">
                  <c:v>0.27300000000000002</c:v>
                </c:pt>
                <c:pt idx="2">
                  <c:v>0.30900000000000005</c:v>
                </c:pt>
                <c:pt idx="3">
                  <c:v>0.34800000000000003</c:v>
                </c:pt>
                <c:pt idx="4">
                  <c:v>0.32100000000000006</c:v>
                </c:pt>
                <c:pt idx="5">
                  <c:v>0.35700000000000004</c:v>
                </c:pt>
                <c:pt idx="6">
                  <c:v>0.39300000000000007</c:v>
                </c:pt>
                <c:pt idx="7">
                  <c:v>0.44500000000000001</c:v>
                </c:pt>
                <c:pt idx="8">
                  <c:v>0.39500000000000007</c:v>
                </c:pt>
                <c:pt idx="9">
                  <c:v>0.47100000000000003</c:v>
                </c:pt>
                <c:pt idx="10">
                  <c:v>0.505</c:v>
                </c:pt>
                <c:pt idx="11">
                  <c:v>0.46900000000000003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83-EF4C-AFBB-7A33049C0D3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Не визначились</c:v>
                </c:pt>
              </c:strCache>
            </c:strRef>
          </c:tx>
          <c:spPr>
            <a:solidFill>
              <a:srgbClr val="4D4D4D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Vitali Klitschko</c:v>
                </c:pt>
                <c:pt idx="1">
                  <c:v>Leonid Kuchma</c:v>
                </c:pt>
                <c:pt idx="2">
                  <c:v>Yulia Tymoshenko</c:v>
                </c:pt>
                <c:pt idx="3">
                  <c:v>Nadiya Savchenko</c:v>
                </c:pt>
                <c:pt idx="4">
                  <c:v>Volodymyr Groysman</c:v>
                </c:pt>
                <c:pt idx="5">
                  <c:v>Petro Poroshenko</c:v>
                </c:pt>
                <c:pt idx="6">
                  <c:v>Viktor Yanukovych</c:v>
                </c:pt>
                <c:pt idx="7">
                  <c:v>Oleh Lyashko</c:v>
                </c:pt>
                <c:pt idx="8">
                  <c:v>Leonid Kravchuk</c:v>
                </c:pt>
                <c:pt idx="9">
                  <c:v>Svyatoslav Vakarchuk</c:v>
                </c:pt>
                <c:pt idx="10">
                  <c:v>Viktor Yushchenko</c:v>
                </c:pt>
                <c:pt idx="11">
                  <c:v>Volodymyr Zelenskiy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0.16800000000000001</c:v>
                </c:pt>
                <c:pt idx="1">
                  <c:v>0.14400000000000002</c:v>
                </c:pt>
                <c:pt idx="2">
                  <c:v>0.12200000000000001</c:v>
                </c:pt>
                <c:pt idx="3">
                  <c:v>0.19600000000000001</c:v>
                </c:pt>
                <c:pt idx="4">
                  <c:v>0.254</c:v>
                </c:pt>
                <c:pt idx="5">
                  <c:v>0.14400000000000002</c:v>
                </c:pt>
                <c:pt idx="6">
                  <c:v>0.21200000000000002</c:v>
                </c:pt>
                <c:pt idx="7">
                  <c:v>0.20700000000000002</c:v>
                </c:pt>
                <c:pt idx="8">
                  <c:v>0.15200000000000002</c:v>
                </c:pt>
                <c:pt idx="9">
                  <c:v>0.16200000000000001</c:v>
                </c:pt>
                <c:pt idx="10">
                  <c:v>0.14700000000000002</c:v>
                </c:pt>
                <c:pt idx="1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83-EF4C-AFBB-7A33049C0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box"/>
        <c:axId val="459965456"/>
        <c:axId val="459964672"/>
        <c:axId val="461435104"/>
      </c:bar3DChart>
      <c:catAx>
        <c:axId val="4599654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400" b="0" i="0" u="none" strike="noStrike">
                <a:solidFill>
                  <a:srgbClr val="FFFFFF"/>
                </a:solidFill>
                <a:latin typeface="Helvetica Neue Thin"/>
              </a:defRPr>
            </a:pPr>
            <a:endParaRPr lang="ru-RU"/>
          </a:p>
        </c:txPr>
        <c:crossAx val="459964672"/>
        <c:crosses val="autoZero"/>
        <c:auto val="1"/>
        <c:lblAlgn val="ctr"/>
        <c:lblOffset val="100"/>
        <c:noMultiLvlLbl val="1"/>
      </c:catAx>
      <c:valAx>
        <c:axId val="459964672"/>
        <c:scaling>
          <c:orientation val="minMax"/>
          <c:max val="1"/>
        </c:scaling>
        <c:delete val="0"/>
        <c:axPos val="t"/>
        <c:majorGridlines>
          <c:spPr>
            <a:ln w="12700" cap="flat">
              <a:solidFill>
                <a:srgbClr val="FFFFFF"/>
              </a:solidFill>
              <a:prstDash val="solid"/>
              <a:miter lim="400000"/>
            </a:ln>
          </c:spPr>
        </c:majorGridlines>
        <c:numFmt formatCode="#,##0%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410" b="0" i="0" u="none" strike="noStrike">
                <a:solidFill>
                  <a:srgbClr val="FFFFFF"/>
                </a:solidFill>
                <a:latin typeface="Helvetica Neue"/>
              </a:defRPr>
            </a:pPr>
            <a:endParaRPr lang="ru-RU"/>
          </a:p>
        </c:txPr>
        <c:crossAx val="459965456"/>
        <c:crosses val="autoZero"/>
        <c:crossBetween val="between"/>
        <c:majorUnit val="0.2"/>
        <c:minorUnit val="0.1"/>
      </c:valAx>
      <c:serAx>
        <c:axId val="461435104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crossAx val="459964672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9.9088700000000002E-2"/>
          <c:y val="0.94957100000000005"/>
          <c:w val="0.87758499999999984"/>
          <c:h val="5.0429099999999998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660" b="0" i="0" u="none" strike="noStrike">
              <a:solidFill>
                <a:srgbClr val="FFFFFF"/>
              </a:solidFill>
              <a:latin typeface="Helvetica Neue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"/>
      <c:hPercent val="156"/>
      <c:rotY val="0"/>
      <c:depthPercent val="65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00000000000001E-3"/>
          <c:y val="5.000000000000001E-3"/>
          <c:w val="0.99"/>
          <c:h val="0.87158100000000005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Розумний</c:v>
                </c:pt>
              </c:strCache>
            </c:strRef>
          </c:tx>
          <c:spPr>
            <a:solidFill>
              <a:srgbClr val="0175BA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Petro Poroshenko</c:v>
                </c:pt>
                <c:pt idx="1">
                  <c:v>Leonid Kravchuk</c:v>
                </c:pt>
                <c:pt idx="2">
                  <c:v>Volodymyr Zelenskiy</c:v>
                </c:pt>
                <c:pt idx="3">
                  <c:v>Viktor Yushchenko</c:v>
                </c:pt>
                <c:pt idx="4">
                  <c:v>Leonid Kuchma</c:v>
                </c:pt>
                <c:pt idx="5">
                  <c:v>Svyatoslav Vakarchuk</c:v>
                </c:pt>
                <c:pt idx="6">
                  <c:v>Yulia Tymoshenko</c:v>
                </c:pt>
                <c:pt idx="7">
                  <c:v>Volodymyr Groysman</c:v>
                </c:pt>
                <c:pt idx="8">
                  <c:v>Oleh Lyashko</c:v>
                </c:pt>
                <c:pt idx="9">
                  <c:v>Viktor Yanukovych</c:v>
                </c:pt>
                <c:pt idx="10">
                  <c:v>Nadiya Savchenko</c:v>
                </c:pt>
                <c:pt idx="11">
                  <c:v>Vitali Klitschko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0.37300000000000005</c:v>
                </c:pt>
                <c:pt idx="1">
                  <c:v>0.37100000000000005</c:v>
                </c:pt>
                <c:pt idx="2">
                  <c:v>0.34800000000000003</c:v>
                </c:pt>
                <c:pt idx="3">
                  <c:v>0.33300000000000007</c:v>
                </c:pt>
                <c:pt idx="4">
                  <c:v>0.29500000000000004</c:v>
                </c:pt>
                <c:pt idx="5">
                  <c:v>0.29400000000000004</c:v>
                </c:pt>
                <c:pt idx="6">
                  <c:v>0.28200000000000003</c:v>
                </c:pt>
                <c:pt idx="7">
                  <c:v>0.23300000000000001</c:v>
                </c:pt>
                <c:pt idx="8">
                  <c:v>0.16</c:v>
                </c:pt>
                <c:pt idx="9">
                  <c:v>0.126</c:v>
                </c:pt>
                <c:pt idx="10">
                  <c:v>0.10500000000000001</c:v>
                </c:pt>
                <c:pt idx="11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1C-124D-896B-83A1A6652C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Помірно розумний</c:v>
                </c:pt>
              </c:strCache>
            </c:strRef>
          </c:tx>
          <c:spPr>
            <a:solidFill>
              <a:srgbClr val="FF9400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Petro Poroshenko</c:v>
                </c:pt>
                <c:pt idx="1">
                  <c:v>Leonid Kravchuk</c:v>
                </c:pt>
                <c:pt idx="2">
                  <c:v>Volodymyr Zelenskiy</c:v>
                </c:pt>
                <c:pt idx="3">
                  <c:v>Viktor Yushchenko</c:v>
                </c:pt>
                <c:pt idx="4">
                  <c:v>Leonid Kuchma</c:v>
                </c:pt>
                <c:pt idx="5">
                  <c:v>Svyatoslav Vakarchuk</c:v>
                </c:pt>
                <c:pt idx="6">
                  <c:v>Yulia Tymoshenko</c:v>
                </c:pt>
                <c:pt idx="7">
                  <c:v>Volodymyr Groysman</c:v>
                </c:pt>
                <c:pt idx="8">
                  <c:v>Oleh Lyashko</c:v>
                </c:pt>
                <c:pt idx="9">
                  <c:v>Viktor Yanukovych</c:v>
                </c:pt>
                <c:pt idx="10">
                  <c:v>Nadiya Savchenko</c:v>
                </c:pt>
                <c:pt idx="11">
                  <c:v>Vitali Klitschko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0.29400000000000004</c:v>
                </c:pt>
                <c:pt idx="1">
                  <c:v>0.33300000000000007</c:v>
                </c:pt>
                <c:pt idx="2">
                  <c:v>0.32400000000000007</c:v>
                </c:pt>
                <c:pt idx="3">
                  <c:v>0.33100000000000007</c:v>
                </c:pt>
                <c:pt idx="4">
                  <c:v>0.4</c:v>
                </c:pt>
                <c:pt idx="5">
                  <c:v>0.3620000000000001</c:v>
                </c:pt>
                <c:pt idx="6">
                  <c:v>0.39200000000000007</c:v>
                </c:pt>
                <c:pt idx="7">
                  <c:v>0.24500000000000002</c:v>
                </c:pt>
                <c:pt idx="8">
                  <c:v>0.31300000000000006</c:v>
                </c:pt>
                <c:pt idx="9">
                  <c:v>0.20100000000000001</c:v>
                </c:pt>
                <c:pt idx="10">
                  <c:v>0.32000000000000006</c:v>
                </c:pt>
                <c:pt idx="1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1C-124D-896B-83A1A6652C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Нерозумний</c:v>
                </c:pt>
              </c:strCache>
            </c:strRef>
          </c:tx>
          <c:spPr>
            <a:solidFill>
              <a:schemeClr val="accent6">
                <a:hueOff val="-119728"/>
                <a:satOff val="5580"/>
                <a:lumOff val="-12961"/>
              </a:schemeClr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Petro Poroshenko</c:v>
                </c:pt>
                <c:pt idx="1">
                  <c:v>Leonid Kravchuk</c:v>
                </c:pt>
                <c:pt idx="2">
                  <c:v>Volodymyr Zelenskiy</c:v>
                </c:pt>
                <c:pt idx="3">
                  <c:v>Viktor Yushchenko</c:v>
                </c:pt>
                <c:pt idx="4">
                  <c:v>Leonid Kuchma</c:v>
                </c:pt>
                <c:pt idx="5">
                  <c:v>Svyatoslav Vakarchuk</c:v>
                </c:pt>
                <c:pt idx="6">
                  <c:v>Yulia Tymoshenko</c:v>
                </c:pt>
                <c:pt idx="7">
                  <c:v>Volodymyr Groysman</c:v>
                </c:pt>
                <c:pt idx="8">
                  <c:v>Oleh Lyashko</c:v>
                </c:pt>
                <c:pt idx="9">
                  <c:v>Viktor Yanukovych</c:v>
                </c:pt>
                <c:pt idx="10">
                  <c:v>Nadiya Savchenko</c:v>
                </c:pt>
                <c:pt idx="11">
                  <c:v>Vitali Klitschko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0.21000000000000002</c:v>
                </c:pt>
                <c:pt idx="1">
                  <c:v>0.16600000000000001</c:v>
                </c:pt>
                <c:pt idx="2">
                  <c:v>0.18000000000000002</c:v>
                </c:pt>
                <c:pt idx="3">
                  <c:v>0.21800000000000003</c:v>
                </c:pt>
                <c:pt idx="4">
                  <c:v>0.17600000000000002</c:v>
                </c:pt>
                <c:pt idx="5">
                  <c:v>0.19600000000000001</c:v>
                </c:pt>
                <c:pt idx="6">
                  <c:v>0.21200000000000002</c:v>
                </c:pt>
                <c:pt idx="7">
                  <c:v>0.21700000000000003</c:v>
                </c:pt>
                <c:pt idx="8">
                  <c:v>0.32800000000000007</c:v>
                </c:pt>
                <c:pt idx="9">
                  <c:v>0.43600000000000005</c:v>
                </c:pt>
                <c:pt idx="10">
                  <c:v>0.35300000000000004</c:v>
                </c:pt>
                <c:pt idx="11">
                  <c:v>0.4850000000000001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1C-124D-896B-83A1A6652CF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Не визначились</c:v>
                </c:pt>
              </c:strCache>
            </c:strRef>
          </c:tx>
          <c:spPr>
            <a:solidFill>
              <a:srgbClr val="4D4D4D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Petro Poroshenko</c:v>
                </c:pt>
                <c:pt idx="1">
                  <c:v>Leonid Kravchuk</c:v>
                </c:pt>
                <c:pt idx="2">
                  <c:v>Volodymyr Zelenskiy</c:v>
                </c:pt>
                <c:pt idx="3">
                  <c:v>Viktor Yushchenko</c:v>
                </c:pt>
                <c:pt idx="4">
                  <c:v>Leonid Kuchma</c:v>
                </c:pt>
                <c:pt idx="5">
                  <c:v>Svyatoslav Vakarchuk</c:v>
                </c:pt>
                <c:pt idx="6">
                  <c:v>Yulia Tymoshenko</c:v>
                </c:pt>
                <c:pt idx="7">
                  <c:v>Volodymyr Groysman</c:v>
                </c:pt>
                <c:pt idx="8">
                  <c:v>Oleh Lyashko</c:v>
                </c:pt>
                <c:pt idx="9">
                  <c:v>Viktor Yanukovych</c:v>
                </c:pt>
                <c:pt idx="10">
                  <c:v>Nadiya Savchenko</c:v>
                </c:pt>
                <c:pt idx="11">
                  <c:v>Vitali Klitschko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0.12300000000000001</c:v>
                </c:pt>
                <c:pt idx="1">
                  <c:v>0.13</c:v>
                </c:pt>
                <c:pt idx="2">
                  <c:v>0.14800000000000002</c:v>
                </c:pt>
                <c:pt idx="3">
                  <c:v>0.11899999999999998</c:v>
                </c:pt>
                <c:pt idx="4">
                  <c:v>0.13</c:v>
                </c:pt>
                <c:pt idx="5">
                  <c:v>0.14700000000000002</c:v>
                </c:pt>
                <c:pt idx="6">
                  <c:v>0.114</c:v>
                </c:pt>
                <c:pt idx="7">
                  <c:v>0.3050000000000001</c:v>
                </c:pt>
                <c:pt idx="8">
                  <c:v>0.19900000000000001</c:v>
                </c:pt>
                <c:pt idx="9">
                  <c:v>0.23700000000000002</c:v>
                </c:pt>
                <c:pt idx="10">
                  <c:v>0.222</c:v>
                </c:pt>
                <c:pt idx="11">
                  <c:v>0.20300000000000001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1C-124D-896B-83A1A6652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box"/>
        <c:axId val="459967416"/>
        <c:axId val="459960360"/>
        <c:axId val="461408016"/>
      </c:bar3DChart>
      <c:catAx>
        <c:axId val="4599674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400" b="0" i="0" u="none" strike="noStrike">
                <a:solidFill>
                  <a:srgbClr val="FFFFFF"/>
                </a:solidFill>
                <a:latin typeface="Helvetica Neue Thin"/>
              </a:defRPr>
            </a:pPr>
            <a:endParaRPr lang="ru-RU"/>
          </a:p>
        </c:txPr>
        <c:crossAx val="459960360"/>
        <c:crosses val="autoZero"/>
        <c:auto val="1"/>
        <c:lblAlgn val="ctr"/>
        <c:lblOffset val="100"/>
        <c:noMultiLvlLbl val="1"/>
      </c:catAx>
      <c:valAx>
        <c:axId val="459960360"/>
        <c:scaling>
          <c:orientation val="minMax"/>
          <c:max val="1"/>
        </c:scaling>
        <c:delete val="0"/>
        <c:axPos val="t"/>
        <c:majorGridlines>
          <c:spPr>
            <a:ln w="12700" cap="flat">
              <a:solidFill>
                <a:srgbClr val="FFFFFF"/>
              </a:solidFill>
              <a:prstDash val="solid"/>
              <a:miter lim="400000"/>
            </a:ln>
          </c:spPr>
        </c:majorGridlines>
        <c:numFmt formatCode="#,##0%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270" b="0" i="0" u="none" strike="noStrike">
                <a:solidFill>
                  <a:srgbClr val="FFFFFF"/>
                </a:solidFill>
                <a:latin typeface="Helvetica Neue"/>
              </a:defRPr>
            </a:pPr>
            <a:endParaRPr lang="ru-RU"/>
          </a:p>
        </c:txPr>
        <c:crossAx val="459967416"/>
        <c:crosses val="autoZero"/>
        <c:crossBetween val="between"/>
        <c:majorUnit val="0.2"/>
        <c:minorUnit val="0.1"/>
      </c:valAx>
      <c:serAx>
        <c:axId val="461408016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crossAx val="459960360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105938"/>
          <c:y val="0.95505399999999996"/>
          <c:w val="0.87091300000000005"/>
          <c:h val="4.4946399999999997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490" b="0" i="0" u="none" strike="noStrike">
              <a:solidFill>
                <a:srgbClr val="FFFFFF"/>
              </a:solidFill>
              <a:latin typeface="Helvetica Neue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"/>
      <c:hPercent val="156"/>
      <c:rotY val="0"/>
      <c:depthPercent val="65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00000000000001E-3"/>
          <c:y val="5.000000000000001E-3"/>
          <c:w val="0.99"/>
          <c:h val="0.87158100000000005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Допоміг би</c:v>
                </c:pt>
              </c:strCache>
            </c:strRef>
          </c:tx>
          <c:spPr>
            <a:solidFill>
              <a:srgbClr val="0175BA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Svyatoslav Vakarchuk</c:v>
                </c:pt>
                <c:pt idx="1">
                  <c:v>Volodymyr Zelenskiy</c:v>
                </c:pt>
                <c:pt idx="2">
                  <c:v>Volodymyr Groysman</c:v>
                </c:pt>
                <c:pt idx="3">
                  <c:v>Viktor Yushchenko</c:v>
                </c:pt>
                <c:pt idx="4">
                  <c:v>Oleh Lyashko</c:v>
                </c:pt>
                <c:pt idx="5">
                  <c:v>Leonid Kravchuk</c:v>
                </c:pt>
                <c:pt idx="6">
                  <c:v>Nadiya Savchenko</c:v>
                </c:pt>
                <c:pt idx="7">
                  <c:v>Leonid Kuchma</c:v>
                </c:pt>
                <c:pt idx="8">
                  <c:v>Vitali Klitschko</c:v>
                </c:pt>
                <c:pt idx="9">
                  <c:v>Yulia Tymoshenko</c:v>
                </c:pt>
                <c:pt idx="10">
                  <c:v>Viktor Yanukovych</c:v>
                </c:pt>
                <c:pt idx="11">
                  <c:v>Petro Poroshenko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0.2990000000000001</c:v>
                </c:pt>
                <c:pt idx="1">
                  <c:v>0.28800000000000003</c:v>
                </c:pt>
                <c:pt idx="2">
                  <c:v>0.16500000000000001</c:v>
                </c:pt>
                <c:pt idx="3">
                  <c:v>0.16400000000000001</c:v>
                </c:pt>
                <c:pt idx="4">
                  <c:v>0.15600000000000003</c:v>
                </c:pt>
                <c:pt idx="5">
                  <c:v>0.15500000000000003</c:v>
                </c:pt>
                <c:pt idx="6">
                  <c:v>0.14200000000000002</c:v>
                </c:pt>
                <c:pt idx="7">
                  <c:v>0.14200000000000002</c:v>
                </c:pt>
                <c:pt idx="8">
                  <c:v>0.11899999999999998</c:v>
                </c:pt>
                <c:pt idx="9">
                  <c:v>0.11</c:v>
                </c:pt>
                <c:pt idx="10">
                  <c:v>8.9000000000000037E-2</c:v>
                </c:pt>
                <c:pt idx="11">
                  <c:v>8.3000000000000018E-2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3C-8D45-997E-D7759A1F60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Можливо допоміг би</c:v>
                </c:pt>
              </c:strCache>
            </c:strRef>
          </c:tx>
          <c:spPr>
            <a:solidFill>
              <a:srgbClr val="FF9400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Svyatoslav Vakarchuk</c:v>
                </c:pt>
                <c:pt idx="1">
                  <c:v>Volodymyr Zelenskiy</c:v>
                </c:pt>
                <c:pt idx="2">
                  <c:v>Volodymyr Groysman</c:v>
                </c:pt>
                <c:pt idx="3">
                  <c:v>Viktor Yushchenko</c:v>
                </c:pt>
                <c:pt idx="4">
                  <c:v>Oleh Lyashko</c:v>
                </c:pt>
                <c:pt idx="5">
                  <c:v>Leonid Kravchuk</c:v>
                </c:pt>
                <c:pt idx="6">
                  <c:v>Nadiya Savchenko</c:v>
                </c:pt>
                <c:pt idx="7">
                  <c:v>Leonid Kuchma</c:v>
                </c:pt>
                <c:pt idx="8">
                  <c:v>Vitali Klitschko</c:v>
                </c:pt>
                <c:pt idx="9">
                  <c:v>Yulia Tymoshenko</c:v>
                </c:pt>
                <c:pt idx="10">
                  <c:v>Viktor Yanukovych</c:v>
                </c:pt>
                <c:pt idx="11">
                  <c:v>Petro Poroshenko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0.17100000000000001</c:v>
                </c:pt>
                <c:pt idx="1">
                  <c:v>0.17200000000000001</c:v>
                </c:pt>
                <c:pt idx="2">
                  <c:v>0.19700000000000001</c:v>
                </c:pt>
                <c:pt idx="3">
                  <c:v>0.2</c:v>
                </c:pt>
                <c:pt idx="4">
                  <c:v>0.113</c:v>
                </c:pt>
                <c:pt idx="5">
                  <c:v>0.16800000000000001</c:v>
                </c:pt>
                <c:pt idx="6">
                  <c:v>0.15200000000000002</c:v>
                </c:pt>
                <c:pt idx="7">
                  <c:v>0.13600000000000001</c:v>
                </c:pt>
                <c:pt idx="8">
                  <c:v>0.23200000000000001</c:v>
                </c:pt>
                <c:pt idx="9">
                  <c:v>0.125</c:v>
                </c:pt>
                <c:pt idx="10">
                  <c:v>0.11700000000000002</c:v>
                </c:pt>
                <c:pt idx="11">
                  <c:v>0.13700000000000001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3C-8D45-997E-D7759A1F60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Не допоміг би</c:v>
                </c:pt>
              </c:strCache>
            </c:strRef>
          </c:tx>
          <c:spPr>
            <a:solidFill>
              <a:schemeClr val="accent6">
                <a:hueOff val="-119728"/>
                <a:satOff val="5580"/>
                <a:lumOff val="-12961"/>
              </a:schemeClr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Svyatoslav Vakarchuk</c:v>
                </c:pt>
                <c:pt idx="1">
                  <c:v>Volodymyr Zelenskiy</c:v>
                </c:pt>
                <c:pt idx="2">
                  <c:v>Volodymyr Groysman</c:v>
                </c:pt>
                <c:pt idx="3">
                  <c:v>Viktor Yushchenko</c:v>
                </c:pt>
                <c:pt idx="4">
                  <c:v>Oleh Lyashko</c:v>
                </c:pt>
                <c:pt idx="5">
                  <c:v>Leonid Kravchuk</c:v>
                </c:pt>
                <c:pt idx="6">
                  <c:v>Nadiya Savchenko</c:v>
                </c:pt>
                <c:pt idx="7">
                  <c:v>Leonid Kuchma</c:v>
                </c:pt>
                <c:pt idx="8">
                  <c:v>Vitali Klitschko</c:v>
                </c:pt>
                <c:pt idx="9">
                  <c:v>Yulia Tymoshenko</c:v>
                </c:pt>
                <c:pt idx="10">
                  <c:v>Viktor Yanukovych</c:v>
                </c:pt>
                <c:pt idx="11">
                  <c:v>Petro Poroshenko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0.38000000000000006</c:v>
                </c:pt>
                <c:pt idx="1">
                  <c:v>0.39100000000000007</c:v>
                </c:pt>
                <c:pt idx="2">
                  <c:v>0.43200000000000005</c:v>
                </c:pt>
                <c:pt idx="3">
                  <c:v>0.47600000000000003</c:v>
                </c:pt>
                <c:pt idx="4">
                  <c:v>0.5</c:v>
                </c:pt>
                <c:pt idx="5">
                  <c:v>0.51700000000000002</c:v>
                </c:pt>
                <c:pt idx="6">
                  <c:v>0.47500000000000003</c:v>
                </c:pt>
                <c:pt idx="7">
                  <c:v>0.56799999999999995</c:v>
                </c:pt>
                <c:pt idx="8">
                  <c:v>0.443</c:v>
                </c:pt>
                <c:pt idx="9">
                  <c:v>0.62700000000000011</c:v>
                </c:pt>
                <c:pt idx="10">
                  <c:v>0.54100000000000004</c:v>
                </c:pt>
                <c:pt idx="11">
                  <c:v>0.62200000000000011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3C-8D45-997E-D7759A1F603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Не визначились</c:v>
                </c:pt>
              </c:strCache>
            </c:strRef>
          </c:tx>
          <c:spPr>
            <a:solidFill>
              <a:srgbClr val="4D4D4D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Svyatoslav Vakarchuk</c:v>
                </c:pt>
                <c:pt idx="1">
                  <c:v>Volodymyr Zelenskiy</c:v>
                </c:pt>
                <c:pt idx="2">
                  <c:v>Volodymyr Groysman</c:v>
                </c:pt>
                <c:pt idx="3">
                  <c:v>Viktor Yushchenko</c:v>
                </c:pt>
                <c:pt idx="4">
                  <c:v>Oleh Lyashko</c:v>
                </c:pt>
                <c:pt idx="5">
                  <c:v>Leonid Kravchuk</c:v>
                </c:pt>
                <c:pt idx="6">
                  <c:v>Nadiya Savchenko</c:v>
                </c:pt>
                <c:pt idx="7">
                  <c:v>Leonid Kuchma</c:v>
                </c:pt>
                <c:pt idx="8">
                  <c:v>Vitali Klitschko</c:v>
                </c:pt>
                <c:pt idx="9">
                  <c:v>Yulia Tymoshenko</c:v>
                </c:pt>
                <c:pt idx="10">
                  <c:v>Viktor Yanukovych</c:v>
                </c:pt>
                <c:pt idx="11">
                  <c:v>Petro Poroshenko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0.14900000000000002</c:v>
                </c:pt>
                <c:pt idx="1">
                  <c:v>0.15000000000000002</c:v>
                </c:pt>
                <c:pt idx="2">
                  <c:v>0.20600000000000002</c:v>
                </c:pt>
                <c:pt idx="3">
                  <c:v>0.16</c:v>
                </c:pt>
                <c:pt idx="4">
                  <c:v>0.23100000000000001</c:v>
                </c:pt>
                <c:pt idx="5">
                  <c:v>0.161</c:v>
                </c:pt>
                <c:pt idx="6">
                  <c:v>0.23</c:v>
                </c:pt>
                <c:pt idx="7">
                  <c:v>0.15400000000000003</c:v>
                </c:pt>
                <c:pt idx="8">
                  <c:v>0.20600000000000002</c:v>
                </c:pt>
                <c:pt idx="9">
                  <c:v>0.13800000000000001</c:v>
                </c:pt>
                <c:pt idx="10">
                  <c:v>0.253</c:v>
                </c:pt>
                <c:pt idx="11">
                  <c:v>0.15700000000000003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3C-8D45-997E-D7759A1F60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box"/>
        <c:axId val="461895720"/>
        <c:axId val="461894152"/>
        <c:axId val="461405896"/>
      </c:bar3DChart>
      <c:catAx>
        <c:axId val="4618957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400" b="0" i="0" u="none" strike="noStrike">
                <a:solidFill>
                  <a:srgbClr val="FFFFFF"/>
                </a:solidFill>
                <a:latin typeface="Helvetica Neue Thin"/>
              </a:defRPr>
            </a:pPr>
            <a:endParaRPr lang="ru-RU"/>
          </a:p>
        </c:txPr>
        <c:crossAx val="461894152"/>
        <c:crosses val="autoZero"/>
        <c:auto val="1"/>
        <c:lblAlgn val="ctr"/>
        <c:lblOffset val="100"/>
        <c:noMultiLvlLbl val="1"/>
      </c:catAx>
      <c:valAx>
        <c:axId val="461894152"/>
        <c:scaling>
          <c:orientation val="minMax"/>
          <c:max val="1"/>
        </c:scaling>
        <c:delete val="0"/>
        <c:axPos val="t"/>
        <c:majorGridlines>
          <c:spPr>
            <a:ln w="12700" cap="flat">
              <a:solidFill>
                <a:srgbClr val="FFFFFF"/>
              </a:solidFill>
              <a:prstDash val="solid"/>
              <a:miter lim="400000"/>
            </a:ln>
          </c:spPr>
        </c:majorGridlines>
        <c:numFmt formatCode="#,##0%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270" b="0" i="0" u="none" strike="noStrike">
                <a:solidFill>
                  <a:srgbClr val="FFFFFF"/>
                </a:solidFill>
                <a:latin typeface="Helvetica Neue"/>
              </a:defRPr>
            </a:pPr>
            <a:endParaRPr lang="ru-RU"/>
          </a:p>
        </c:txPr>
        <c:crossAx val="461895720"/>
        <c:crosses val="autoZero"/>
        <c:crossBetween val="between"/>
        <c:majorUnit val="0.2"/>
        <c:minorUnit val="0.1"/>
      </c:valAx>
      <c:serAx>
        <c:axId val="461405896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crossAx val="461894152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105938"/>
          <c:y val="0.95505399999999996"/>
          <c:w val="0.87091300000000005"/>
          <c:h val="4.4946399999999997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490" b="0" i="0" u="none" strike="noStrike">
              <a:solidFill>
                <a:srgbClr val="FFFFFF"/>
              </a:solidFill>
              <a:latin typeface="Helvetica Neue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203848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140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302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243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41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054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33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125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869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169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792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266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059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96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206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754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160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60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654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17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1B6A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7" name="Image" descr="Image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67278" y="8619065"/>
            <a:ext cx="1514377" cy="84453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264030" y="-9541"/>
            <a:ext cx="3740769" cy="89854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_Blank">
    <p:bg>
      <p:bgPr>
        <a:solidFill>
          <a:srgbClr val="1B6A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33711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7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1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1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3.jpeg"/><Relationship Id="rId4" Type="http://schemas.openxmlformats.org/officeDocument/2006/relationships/image" Target="../media/image21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iff"/><Relationship Id="rId13" Type="http://schemas.openxmlformats.org/officeDocument/2006/relationships/image" Target="../media/image36.tiff"/><Relationship Id="rId3" Type="http://schemas.openxmlformats.org/officeDocument/2006/relationships/image" Target="../media/image26.tiff"/><Relationship Id="rId7" Type="http://schemas.openxmlformats.org/officeDocument/2006/relationships/image" Target="../media/image30.tiff"/><Relationship Id="rId12" Type="http://schemas.openxmlformats.org/officeDocument/2006/relationships/image" Target="../media/image3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tiff"/><Relationship Id="rId11" Type="http://schemas.openxmlformats.org/officeDocument/2006/relationships/image" Target="../media/image34.tiff"/><Relationship Id="rId5" Type="http://schemas.openxmlformats.org/officeDocument/2006/relationships/image" Target="../media/image28.tiff"/><Relationship Id="rId15" Type="http://schemas.openxmlformats.org/officeDocument/2006/relationships/image" Target="../media/image38.tiff"/><Relationship Id="rId10" Type="http://schemas.openxmlformats.org/officeDocument/2006/relationships/image" Target="../media/image33.tiff"/><Relationship Id="rId4" Type="http://schemas.openxmlformats.org/officeDocument/2006/relationships/image" Target="../media/image27.tiff"/><Relationship Id="rId9" Type="http://schemas.openxmlformats.org/officeDocument/2006/relationships/image" Target="../media/image32.tiff"/><Relationship Id="rId14" Type="http://schemas.openxmlformats.org/officeDocument/2006/relationships/image" Target="../media/image37.tif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tiff"/><Relationship Id="rId4" Type="http://schemas.openxmlformats.org/officeDocument/2006/relationships/image" Target="../media/image40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tiff"/><Relationship Id="rId5" Type="http://schemas.openxmlformats.org/officeDocument/2006/relationships/image" Target="../media/image40.tiff"/><Relationship Id="rId4" Type="http://schemas.openxmlformats.org/officeDocument/2006/relationships/image" Target="../media/image42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1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tiff"/><Relationship Id="rId5" Type="http://schemas.openxmlformats.org/officeDocument/2006/relationships/image" Target="../media/image40.tiff"/><Relationship Id="rId4" Type="http://schemas.openxmlformats.org/officeDocument/2006/relationships/image" Target="../media/image42.tif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tiff"/><Relationship Id="rId3" Type="http://schemas.openxmlformats.org/officeDocument/2006/relationships/image" Target="../media/image39.png"/><Relationship Id="rId7" Type="http://schemas.openxmlformats.org/officeDocument/2006/relationships/image" Target="../media/image43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tiff"/><Relationship Id="rId5" Type="http://schemas.openxmlformats.org/officeDocument/2006/relationships/image" Target="../media/image40.tiff"/><Relationship Id="rId4" Type="http://schemas.openxmlformats.org/officeDocument/2006/relationships/image" Target="../media/image42.tif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tiff"/><Relationship Id="rId3" Type="http://schemas.openxmlformats.org/officeDocument/2006/relationships/image" Target="../media/image39.png"/><Relationship Id="rId7" Type="http://schemas.openxmlformats.org/officeDocument/2006/relationships/image" Target="../media/image43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tiff"/><Relationship Id="rId5" Type="http://schemas.openxmlformats.org/officeDocument/2006/relationships/image" Target="../media/image40.tiff"/><Relationship Id="rId4" Type="http://schemas.openxmlformats.org/officeDocument/2006/relationships/image" Target="../media/image42.tiff"/><Relationship Id="rId9" Type="http://schemas.openxmlformats.org/officeDocument/2006/relationships/image" Target="../media/image41.tif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tiff"/><Relationship Id="rId3" Type="http://schemas.openxmlformats.org/officeDocument/2006/relationships/image" Target="../media/image39.png"/><Relationship Id="rId7" Type="http://schemas.openxmlformats.org/officeDocument/2006/relationships/image" Target="../media/image43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tiff"/><Relationship Id="rId5" Type="http://schemas.openxmlformats.org/officeDocument/2006/relationships/image" Target="../media/image40.tiff"/><Relationship Id="rId10" Type="http://schemas.openxmlformats.org/officeDocument/2006/relationships/image" Target="../media/image41.tiff"/><Relationship Id="rId4" Type="http://schemas.openxmlformats.org/officeDocument/2006/relationships/image" Target="../media/image42.tiff"/><Relationship Id="rId9" Type="http://schemas.openxmlformats.org/officeDocument/2006/relationships/image" Target="../media/image44.tif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tiff"/><Relationship Id="rId3" Type="http://schemas.openxmlformats.org/officeDocument/2006/relationships/image" Target="../media/image39.png"/><Relationship Id="rId7" Type="http://schemas.openxmlformats.org/officeDocument/2006/relationships/image" Target="../media/image43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tiff"/><Relationship Id="rId11" Type="http://schemas.openxmlformats.org/officeDocument/2006/relationships/image" Target="../media/image41.tiff"/><Relationship Id="rId5" Type="http://schemas.openxmlformats.org/officeDocument/2006/relationships/image" Target="../media/image40.tiff"/><Relationship Id="rId10" Type="http://schemas.openxmlformats.org/officeDocument/2006/relationships/image" Target="../media/image45.tiff"/><Relationship Id="rId4" Type="http://schemas.openxmlformats.org/officeDocument/2006/relationships/image" Target="../media/image42.tiff"/><Relationship Id="rId9" Type="http://schemas.openxmlformats.org/officeDocument/2006/relationships/image" Target="../media/image44.tif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tif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METERS OF THE RESEARCH"/>
          <p:cNvSpPr txBox="1"/>
          <p:nvPr/>
        </p:nvSpPr>
        <p:spPr>
          <a:xfrm>
            <a:off x="1567546" y="1928894"/>
            <a:ext cx="9972366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3600" b="0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uk-UA" sz="5400" b="1" dirty="0"/>
              <a:t>Україна напередодні виборів: настрої виборців, перспективи політиків, політичні ризики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6274" y="-9542"/>
            <a:ext cx="5908526" cy="1419241"/>
          </a:xfrm>
          <a:prstGeom prst="rect">
            <a:avLst/>
          </a:prstGeom>
        </p:spPr>
      </p:pic>
      <p:pic>
        <p:nvPicPr>
          <p:cNvPr id="5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389746" y="8421168"/>
            <a:ext cx="1514377" cy="84453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PARAMETERS OF THE RESEARCH"/>
          <p:cNvSpPr txBox="1"/>
          <p:nvPr/>
        </p:nvSpPr>
        <p:spPr>
          <a:xfrm>
            <a:off x="1567546" y="5648620"/>
            <a:ext cx="9972366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3600" b="0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uk-UA" b="1" dirty="0">
                <a:solidFill>
                  <a:schemeClr val="tx1"/>
                </a:solidFill>
              </a:rPr>
              <a:t>Олена Дерев’янко, </a:t>
            </a:r>
          </a:p>
          <a:p>
            <a:r>
              <a:rPr lang="uk-UA" b="1" dirty="0">
                <a:solidFill>
                  <a:schemeClr val="tx1"/>
                </a:solidFill>
              </a:rPr>
              <a:t>лідер </a:t>
            </a:r>
            <a:r>
              <a:rPr lang="uk-UA" b="1" dirty="0" err="1">
                <a:solidFill>
                  <a:schemeClr val="tx1"/>
                </a:solidFill>
              </a:rPr>
              <a:t>think</a:t>
            </a:r>
            <a:r>
              <a:rPr lang="uk-UA" b="1" dirty="0">
                <a:solidFill>
                  <a:schemeClr val="tx1"/>
                </a:solidFill>
              </a:rPr>
              <a:t> </a:t>
            </a:r>
            <a:r>
              <a:rPr lang="uk-UA" b="1" dirty="0" err="1">
                <a:solidFill>
                  <a:schemeClr val="tx1"/>
                </a:solidFill>
              </a:rPr>
              <a:t>tank</a:t>
            </a:r>
            <a:r>
              <a:rPr lang="uk-UA" b="1" dirty="0">
                <a:solidFill>
                  <a:schemeClr val="tx1"/>
                </a:solidFill>
              </a:rPr>
              <a:t> «Практика влади», </a:t>
            </a:r>
          </a:p>
          <a:p>
            <a:r>
              <a:rPr lang="uk-UA" b="1" dirty="0">
                <a:solidFill>
                  <a:schemeClr val="tx1"/>
                </a:solidFill>
              </a:rPr>
              <a:t>віце-президент Української PR-Ліги,</a:t>
            </a:r>
          </a:p>
          <a:p>
            <a:r>
              <a:rPr lang="uk-UA" b="1" dirty="0">
                <a:solidFill>
                  <a:schemeClr val="tx1"/>
                </a:solidFill>
              </a:rPr>
              <a:t>д-р </a:t>
            </a:r>
            <a:r>
              <a:rPr lang="uk-UA" b="1" dirty="0" err="1">
                <a:solidFill>
                  <a:schemeClr val="tx1"/>
                </a:solidFill>
              </a:rPr>
              <a:t>екон</a:t>
            </a:r>
            <a:r>
              <a:rPr lang="uk-UA" b="1" dirty="0">
                <a:solidFill>
                  <a:schemeClr val="tx1"/>
                </a:solidFill>
              </a:rPr>
              <a:t>. наук</a:t>
            </a:r>
          </a:p>
        </p:txBody>
      </p:sp>
    </p:spTree>
    <p:extLst>
      <p:ext uri="{BB962C8B-B14F-4D97-AF65-F5344CB8AC3E}">
        <p14:creationId xmlns:p14="http://schemas.microsoft.com/office/powerpoint/2010/main" val="403054065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" name="3D Bar Chart"/>
          <p:cNvGraphicFramePr/>
          <p:nvPr>
            <p:extLst>
              <p:ext uri="{D42A27DB-BD31-4B8C-83A1-F6EECF244321}">
                <p14:modId xmlns:p14="http://schemas.microsoft.com/office/powerpoint/2010/main" val="926435938"/>
              </p:ext>
            </p:extLst>
          </p:nvPr>
        </p:nvGraphicFramePr>
        <p:xfrm>
          <a:off x="4780262" y="1911119"/>
          <a:ext cx="7660475" cy="664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0" name="Would you characterize politician as a smart one if he/she…?"/>
          <p:cNvSpPr txBox="1"/>
          <p:nvPr/>
        </p:nvSpPr>
        <p:spPr>
          <a:xfrm>
            <a:off x="725576" y="289874"/>
            <a:ext cx="11466424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3600" b="0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uk-UA" b="1" dirty="0"/>
              <a:t>Ви вважатимете політика </a:t>
            </a:r>
            <a:br>
              <a:rPr lang="uk-UA" b="1" dirty="0"/>
            </a:br>
            <a:r>
              <a:rPr lang="uk-UA" b="1" dirty="0"/>
              <a:t>розумним, якщо він</a:t>
            </a:r>
            <a:r>
              <a:rPr lang="en-GB" b="1" dirty="0"/>
              <a:t>/</a:t>
            </a:r>
            <a:r>
              <a:rPr lang="ru-RU" b="1" dirty="0"/>
              <a:t>вона</a:t>
            </a:r>
            <a:endParaRPr b="1" dirty="0"/>
          </a:p>
        </p:txBody>
      </p:sp>
      <p:sp>
        <p:nvSpPr>
          <p:cNvPr id="211" name="Has a clue of what  he/she is talking about"/>
          <p:cNvSpPr txBox="1"/>
          <p:nvPr/>
        </p:nvSpPr>
        <p:spPr>
          <a:xfrm>
            <a:off x="77876" y="2203692"/>
            <a:ext cx="4763381" cy="366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r" defTabSz="457200">
              <a:lnSpc>
                <a:spcPct val="70000"/>
              </a:lnSpc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ru-RU" dirty="0" err="1"/>
              <a:t>Розбирається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каже</a:t>
            </a:r>
            <a:endParaRPr dirty="0"/>
          </a:p>
        </p:txBody>
      </p:sp>
      <p:sp>
        <p:nvSpPr>
          <p:cNvPr id="212" name="Has extensive  knowledge of economics"/>
          <p:cNvSpPr txBox="1"/>
          <p:nvPr/>
        </p:nvSpPr>
        <p:spPr>
          <a:xfrm>
            <a:off x="77876" y="2862886"/>
            <a:ext cx="4763381" cy="366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r" defTabSz="457200">
              <a:lnSpc>
                <a:spcPct val="70000"/>
              </a:lnSpc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Глибоко знає економіку</a:t>
            </a:r>
            <a:endParaRPr dirty="0"/>
          </a:p>
        </p:txBody>
      </p:sp>
      <p:sp>
        <p:nvSpPr>
          <p:cNvPr id="213" name="Has a broad outlook"/>
          <p:cNvSpPr txBox="1"/>
          <p:nvPr/>
        </p:nvSpPr>
        <p:spPr>
          <a:xfrm>
            <a:off x="77876" y="3652312"/>
            <a:ext cx="476338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 defTabSz="457200"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uk-UA" dirty="0"/>
              <a:t>Має широкий кругозір </a:t>
            </a:r>
            <a:endParaRPr dirty="0"/>
          </a:p>
        </p:txBody>
      </p:sp>
      <p:sp>
        <p:nvSpPr>
          <p:cNvPr id="214" name="Is highly appreciated by experts"/>
          <p:cNvSpPr txBox="1"/>
          <p:nvPr/>
        </p:nvSpPr>
        <p:spPr>
          <a:xfrm>
            <a:off x="77876" y="4311507"/>
            <a:ext cx="476338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 defTabSz="457200"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uk-UA" dirty="0"/>
              <a:t>Високо оцінюється експертами</a:t>
            </a:r>
            <a:endParaRPr dirty="0"/>
          </a:p>
        </p:txBody>
      </p:sp>
      <p:sp>
        <p:nvSpPr>
          <p:cNvPr id="215" name="Knows foreign languages"/>
          <p:cNvSpPr txBox="1"/>
          <p:nvPr/>
        </p:nvSpPr>
        <p:spPr>
          <a:xfrm>
            <a:off x="77876" y="4970702"/>
            <a:ext cx="476338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 defTabSz="457200"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uk-UA" dirty="0"/>
              <a:t>Знає іноземні мови</a:t>
            </a:r>
            <a:endParaRPr dirty="0"/>
          </a:p>
        </p:txBody>
      </p:sp>
      <p:sp>
        <p:nvSpPr>
          <p:cNvPr id="216" name="Got higher education abroad"/>
          <p:cNvSpPr txBox="1"/>
          <p:nvPr/>
        </p:nvSpPr>
        <p:spPr>
          <a:xfrm>
            <a:off x="77876" y="5629897"/>
            <a:ext cx="476338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 defTabSz="457200"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uk-UA" dirty="0"/>
              <a:t>Одержав вищу освіту за кордоном</a:t>
            </a:r>
            <a:endParaRPr dirty="0"/>
          </a:p>
        </p:txBody>
      </p:sp>
      <p:sp>
        <p:nvSpPr>
          <p:cNvPr id="217" name="Has a scientific degree"/>
          <p:cNvSpPr txBox="1"/>
          <p:nvPr/>
        </p:nvSpPr>
        <p:spPr>
          <a:xfrm>
            <a:off x="16881" y="6490217"/>
            <a:ext cx="4763381" cy="366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 defTabSz="457200">
              <a:lnSpc>
                <a:spcPct val="70000"/>
              </a:lnSpc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uk-UA" dirty="0"/>
              <a:t>Має науковий ступінь</a:t>
            </a:r>
            <a:endParaRPr dirty="0"/>
          </a:p>
        </p:txBody>
      </p:sp>
      <p:sp>
        <p:nvSpPr>
          <p:cNvPr id="218" name="Uses scientific terms, quotes"/>
          <p:cNvSpPr txBox="1"/>
          <p:nvPr/>
        </p:nvSpPr>
        <p:spPr>
          <a:xfrm>
            <a:off x="77876" y="6948286"/>
            <a:ext cx="476338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 defTabSz="457200"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uk-UA" dirty="0"/>
              <a:t>Використовує наукові терміни, цитати</a:t>
            </a:r>
            <a:endParaRPr dirty="0"/>
          </a:p>
        </p:txBody>
      </p:sp>
      <p:sp>
        <p:nvSpPr>
          <p:cNvPr id="219" name="Writes popular text"/>
          <p:cNvSpPr txBox="1"/>
          <p:nvPr/>
        </p:nvSpPr>
        <p:spPr>
          <a:xfrm>
            <a:off x="77876" y="7789542"/>
            <a:ext cx="476338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 defTabSz="457200"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uk-UA" dirty="0"/>
              <a:t>Особисто пише популярні тексти</a:t>
            </a:r>
            <a:endParaRPr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" name="3D Bar Chart"/>
          <p:cNvGraphicFramePr/>
          <p:nvPr/>
        </p:nvGraphicFramePr>
        <p:xfrm>
          <a:off x="4780262" y="1923819"/>
          <a:ext cx="7520775" cy="664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4" name="Is incorruptible, principled"/>
          <p:cNvSpPr txBox="1"/>
          <p:nvPr/>
        </p:nvSpPr>
        <p:spPr>
          <a:xfrm>
            <a:off x="248358" y="2248700"/>
            <a:ext cx="4592900" cy="47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r" defTabSz="457200"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ru-RU" dirty="0"/>
              <a:t>Не</a:t>
            </a:r>
            <a:r>
              <a:rPr lang="uk-UA" dirty="0"/>
              <a:t>підкупний, принциповий</a:t>
            </a:r>
            <a:endParaRPr dirty="0"/>
          </a:p>
        </p:txBody>
      </p:sp>
      <p:sp>
        <p:nvSpPr>
          <p:cNvPr id="225" name="Can speak in front of the audience"/>
          <p:cNvSpPr txBox="1"/>
          <p:nvPr/>
        </p:nvSpPr>
        <p:spPr>
          <a:xfrm>
            <a:off x="77876" y="3041938"/>
            <a:ext cx="476338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 defTabSz="457200"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uk-UA" dirty="0"/>
              <a:t>Вміє виступати перед людьми</a:t>
            </a:r>
            <a:endParaRPr dirty="0"/>
          </a:p>
        </p:txBody>
      </p:sp>
      <p:sp>
        <p:nvSpPr>
          <p:cNvPr id="226" name="Makes good deeds"/>
          <p:cNvSpPr txBox="1"/>
          <p:nvPr/>
        </p:nvSpPr>
        <p:spPr>
          <a:xfrm>
            <a:off x="77876" y="3695972"/>
            <a:ext cx="476338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 defTabSz="457200"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uk-UA" dirty="0"/>
              <a:t>Робить добрі справи</a:t>
            </a:r>
            <a:endParaRPr dirty="0"/>
          </a:p>
        </p:txBody>
      </p:sp>
      <p:sp>
        <p:nvSpPr>
          <p:cNvPr id="227" name="Is charismatic"/>
          <p:cNvSpPr txBox="1"/>
          <p:nvPr/>
        </p:nvSpPr>
        <p:spPr>
          <a:xfrm>
            <a:off x="77876" y="4350007"/>
            <a:ext cx="476338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 defTabSz="457200"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uk-UA" dirty="0"/>
              <a:t>Є харизматичним</a:t>
            </a:r>
            <a:endParaRPr dirty="0"/>
          </a:p>
        </p:txBody>
      </p:sp>
      <p:sp>
        <p:nvSpPr>
          <p:cNvPr id="228" name="Has a sense humour"/>
          <p:cNvSpPr txBox="1"/>
          <p:nvPr/>
        </p:nvSpPr>
        <p:spPr>
          <a:xfrm>
            <a:off x="77876" y="5004042"/>
            <a:ext cx="476338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 defTabSz="457200"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uk-UA" dirty="0"/>
              <a:t>Має почуття гумору</a:t>
            </a:r>
            <a:endParaRPr dirty="0"/>
          </a:p>
        </p:txBody>
      </p:sp>
      <p:sp>
        <p:nvSpPr>
          <p:cNvPr id="229" name="Has good manners"/>
          <p:cNvSpPr txBox="1"/>
          <p:nvPr/>
        </p:nvSpPr>
        <p:spPr>
          <a:xfrm>
            <a:off x="77876" y="5658077"/>
            <a:ext cx="476338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 defTabSz="457200"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uk-UA" dirty="0"/>
              <a:t>Має гарні манери</a:t>
            </a:r>
            <a:endParaRPr dirty="0"/>
          </a:p>
        </p:txBody>
      </p:sp>
      <p:sp>
        <p:nvSpPr>
          <p:cNvPr id="230" name="Good family man"/>
          <p:cNvSpPr txBox="1"/>
          <p:nvPr/>
        </p:nvSpPr>
        <p:spPr>
          <a:xfrm>
            <a:off x="77876" y="6966146"/>
            <a:ext cx="476338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 defTabSz="457200"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uk-UA" dirty="0"/>
              <a:t>Гарний сім</a:t>
            </a:r>
            <a:r>
              <a:rPr lang="en-GB" dirty="0"/>
              <a:t>’</a:t>
            </a:r>
            <a:r>
              <a:rPr lang="ru-RU" dirty="0" err="1"/>
              <a:t>янин</a:t>
            </a:r>
            <a:endParaRPr dirty="0"/>
          </a:p>
        </p:txBody>
      </p:sp>
      <p:sp>
        <p:nvSpPr>
          <p:cNvPr id="231" name="Is attractive"/>
          <p:cNvSpPr txBox="1"/>
          <p:nvPr/>
        </p:nvSpPr>
        <p:spPr>
          <a:xfrm>
            <a:off x="77876" y="7620181"/>
            <a:ext cx="476338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 defTabSz="457200"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uk-UA" dirty="0"/>
              <a:t>Має привабливу зовнішність</a:t>
            </a:r>
            <a:endParaRPr dirty="0"/>
          </a:p>
        </p:txBody>
      </p:sp>
      <p:sp>
        <p:nvSpPr>
          <p:cNvPr id="232" name="Talented"/>
          <p:cNvSpPr txBox="1"/>
          <p:nvPr/>
        </p:nvSpPr>
        <p:spPr>
          <a:xfrm>
            <a:off x="77876" y="6301791"/>
            <a:ext cx="4763381" cy="366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 defTabSz="457200">
              <a:lnSpc>
                <a:spcPct val="70000"/>
              </a:lnSpc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uk-UA" dirty="0"/>
              <a:t>Талановитий</a:t>
            </a:r>
            <a:endParaRPr dirty="0"/>
          </a:p>
        </p:txBody>
      </p:sp>
      <p:sp>
        <p:nvSpPr>
          <p:cNvPr id="15" name="Would you characterize politician as a smart one if he/she…?"/>
          <p:cNvSpPr txBox="1"/>
          <p:nvPr/>
        </p:nvSpPr>
        <p:spPr>
          <a:xfrm>
            <a:off x="725576" y="289874"/>
            <a:ext cx="11466424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3600" b="0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uk-UA" b="1" dirty="0"/>
              <a:t>Ви симпатизуватимете політику, </a:t>
            </a:r>
            <a:br>
              <a:rPr lang="uk-UA" b="1" dirty="0"/>
            </a:br>
            <a:r>
              <a:rPr lang="uk-UA" b="1" dirty="0"/>
              <a:t>якщо він/вона: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ICONIC POLITICAL LEADERS"/>
          <p:cNvSpPr txBox="1"/>
          <p:nvPr/>
        </p:nvSpPr>
        <p:spPr>
          <a:xfrm>
            <a:off x="572078" y="283154"/>
            <a:ext cx="11810422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3600" b="0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uk-UA" b="1" dirty="0"/>
              <a:t>Культові політичні лідери: </a:t>
            </a:r>
            <a:br>
              <a:rPr lang="uk-UA" b="1" dirty="0"/>
            </a:br>
            <a:r>
              <a:rPr lang="uk-UA" b="1" dirty="0"/>
              <a:t>історичні постаті</a:t>
            </a:r>
          </a:p>
        </p:txBody>
      </p:sp>
      <p:graphicFrame>
        <p:nvGraphicFramePr>
          <p:cNvPr id="304" name="Table"/>
          <p:cNvGraphicFramePr/>
          <p:nvPr>
            <p:extLst>
              <p:ext uri="{D42A27DB-BD31-4B8C-83A1-F6EECF244321}">
                <p14:modId xmlns:p14="http://schemas.microsoft.com/office/powerpoint/2010/main" val="2507832268"/>
              </p:ext>
            </p:extLst>
          </p:nvPr>
        </p:nvGraphicFramePr>
        <p:xfrm>
          <a:off x="790461" y="2077942"/>
          <a:ext cx="11423876" cy="6185044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855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5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5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5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1989"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1" dirty="0">
                          <a:solidFill>
                            <a:srgbClr val="FFFFFF"/>
                          </a:solidFill>
                          <a:sym typeface="Helvetica Neue"/>
                        </a:rPr>
                        <a:t>Політик </a:t>
                      </a:r>
                      <a:endParaRPr sz="2200" b="1" dirty="0">
                        <a:solidFill>
                          <a:srgbClr val="FFFFFF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1" dirty="0">
                          <a:solidFill>
                            <a:srgbClr val="FFFFFF"/>
                          </a:solidFill>
                          <a:sym typeface="Helvetica Neue"/>
                        </a:rPr>
                        <a:t>Сила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sym typeface="Helvetica Neue"/>
                        </a:rPr>
                        <a:t>, 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1" dirty="0">
                          <a:solidFill>
                            <a:srgbClr val="FFFFFF"/>
                          </a:solidFill>
                          <a:sym typeface="Helvetica Neue"/>
                        </a:rPr>
                        <a:t>Розум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sym typeface="Helvetica Neue"/>
                        </a:rPr>
                        <a:t>, 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1" dirty="0">
                          <a:solidFill>
                            <a:srgbClr val="FFFFFF"/>
                          </a:solidFill>
                          <a:sym typeface="Helvetica Neue"/>
                        </a:rPr>
                        <a:t>Емпатія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sym typeface="Helvetica Neue"/>
                        </a:rPr>
                        <a:t>, %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540">
                <a:tc gridSpan="4"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1" dirty="0">
                          <a:solidFill>
                            <a:srgbClr val="FFFFFF"/>
                          </a:solidFill>
                          <a:sym typeface="Helvetica Neue"/>
                        </a:rPr>
                        <a:t>Європа</a:t>
                      </a:r>
                      <a:endParaRPr sz="2200" b="1" dirty="0">
                        <a:solidFill>
                          <a:srgbClr val="FFFFFF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solidFill>
                      <a:schemeClr val="accent1">
                        <a:lumOff val="1352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103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1" dirty="0">
                          <a:solidFill>
                            <a:schemeClr val="accent4"/>
                          </a:solidFill>
                          <a:sym typeface="Helvetica Neue"/>
                        </a:rPr>
                        <a:t>Тетчер</a:t>
                      </a:r>
                      <a:endParaRPr sz="2200" b="1" dirty="0">
                        <a:solidFill>
                          <a:schemeClr val="accent4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46,7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34,6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10,9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0103">
                <a:tc gridSpan="4"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1" dirty="0">
                          <a:solidFill>
                            <a:srgbClr val="FFFFFF"/>
                          </a:solidFill>
                          <a:sym typeface="Helvetica Neue"/>
                        </a:rPr>
                        <a:t>Світ</a:t>
                      </a:r>
                      <a:endParaRPr sz="2200" b="1" dirty="0">
                        <a:solidFill>
                          <a:srgbClr val="FFFFFF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solidFill>
                      <a:schemeClr val="accent1">
                        <a:lumOff val="1352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0103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1" dirty="0">
                          <a:solidFill>
                            <a:schemeClr val="accent4"/>
                          </a:solidFill>
                          <a:sym typeface="Helvetica Neue"/>
                        </a:rPr>
                        <a:t>Кеннеді</a:t>
                      </a:r>
                      <a:endParaRPr sz="2200" b="1" dirty="0">
                        <a:solidFill>
                          <a:schemeClr val="accent4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33,3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34,3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10,7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0103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1" dirty="0">
                          <a:solidFill>
                            <a:schemeClr val="accent4"/>
                          </a:solidFill>
                          <a:sym typeface="Helvetica Neue"/>
                        </a:rPr>
                        <a:t>Рейган</a:t>
                      </a:r>
                      <a:endParaRPr sz="2200" b="1" dirty="0">
                        <a:solidFill>
                          <a:schemeClr val="accent4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27,5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30,4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9,8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0103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1" dirty="0">
                          <a:solidFill>
                            <a:schemeClr val="accent4"/>
                          </a:solidFill>
                          <a:sym typeface="Helvetica Neue"/>
                        </a:rPr>
                        <a:t>Кастро</a:t>
                      </a:r>
                      <a:endParaRPr sz="2200" b="1" dirty="0">
                        <a:solidFill>
                          <a:schemeClr val="accent4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42,7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24,2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FFFFFF"/>
                          </a:solidFill>
                          <a:sym typeface="Helvetica Neue"/>
                        </a:rPr>
                        <a:t>8,5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31684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914097" y="1982914"/>
            <a:ext cx="7416801" cy="6860275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Power"/>
          <p:cNvSpPr txBox="1"/>
          <p:nvPr/>
        </p:nvSpPr>
        <p:spPr>
          <a:xfrm>
            <a:off x="8467529" y="7927048"/>
            <a:ext cx="75180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Сила</a:t>
            </a:r>
            <a:endParaRPr dirty="0"/>
          </a:p>
        </p:txBody>
      </p:sp>
      <p:sp>
        <p:nvSpPr>
          <p:cNvPr id="238" name="Intelligence"/>
          <p:cNvSpPr txBox="1"/>
          <p:nvPr/>
        </p:nvSpPr>
        <p:spPr>
          <a:xfrm>
            <a:off x="4198333" y="7927048"/>
            <a:ext cx="89127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Розум</a:t>
            </a:r>
            <a:endParaRPr dirty="0"/>
          </a:p>
        </p:txBody>
      </p:sp>
      <p:sp>
        <p:nvSpPr>
          <p:cNvPr id="239" name="Empathy"/>
          <p:cNvSpPr txBox="1"/>
          <p:nvPr/>
        </p:nvSpPr>
        <p:spPr>
          <a:xfrm>
            <a:off x="1914998" y="3756065"/>
            <a:ext cx="1106072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Емпатія</a:t>
            </a:r>
            <a:endParaRPr dirty="0"/>
          </a:p>
        </p:txBody>
      </p:sp>
      <p:sp>
        <p:nvSpPr>
          <p:cNvPr id="240" name="Circle"/>
          <p:cNvSpPr/>
          <p:nvPr/>
        </p:nvSpPr>
        <p:spPr>
          <a:xfrm>
            <a:off x="6481962" y="7823646"/>
            <a:ext cx="140536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1" name="Line"/>
          <p:cNvSpPr/>
          <p:nvPr/>
        </p:nvSpPr>
        <p:spPr>
          <a:xfrm flipV="1">
            <a:off x="6552230" y="6383721"/>
            <a:ext cx="1" cy="1565342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42" name="margaret-thatcher_1434682305.jpg" descr="margaret-thatcher_1434682305.jpg"/>
          <p:cNvPicPr>
            <a:picLocks noChangeAspect="1"/>
          </p:cNvPicPr>
          <p:nvPr/>
        </p:nvPicPr>
        <p:blipFill>
          <a:blip r:embed="rId3" cstate="print">
            <a:extLst/>
          </a:blip>
          <a:srcRect l="17904" t="3188" r="13904" b="5826"/>
          <a:stretch>
            <a:fillRect/>
          </a:stretch>
        </p:blipFill>
        <p:spPr>
          <a:xfrm>
            <a:off x="6298050" y="5896642"/>
            <a:ext cx="508360" cy="508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0" h="20595" extrusionOk="0">
                <a:moveTo>
                  <a:pt x="9840" y="0"/>
                </a:moveTo>
                <a:cubicBezTo>
                  <a:pt x="7324" y="0"/>
                  <a:pt x="4800" y="998"/>
                  <a:pt x="2880" y="3008"/>
                </a:cubicBezTo>
                <a:cubicBezTo>
                  <a:pt x="-960" y="7028"/>
                  <a:pt x="-960" y="13560"/>
                  <a:pt x="2880" y="17580"/>
                </a:cubicBezTo>
                <a:cubicBezTo>
                  <a:pt x="6720" y="21600"/>
                  <a:pt x="12960" y="21600"/>
                  <a:pt x="16800" y="17580"/>
                </a:cubicBezTo>
                <a:cubicBezTo>
                  <a:pt x="20640" y="13560"/>
                  <a:pt x="20640" y="7028"/>
                  <a:pt x="16800" y="3008"/>
                </a:cubicBezTo>
                <a:cubicBezTo>
                  <a:pt x="14880" y="998"/>
                  <a:pt x="12356" y="0"/>
                  <a:pt x="9840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43" name="Thatcher"/>
          <p:cNvSpPr txBox="1"/>
          <p:nvPr/>
        </p:nvSpPr>
        <p:spPr>
          <a:xfrm>
            <a:off x="6879726" y="5991715"/>
            <a:ext cx="711733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Тетчер</a:t>
            </a:r>
            <a:endParaRPr dirty="0"/>
          </a:p>
        </p:txBody>
      </p:sp>
      <p:sp>
        <p:nvSpPr>
          <p:cNvPr id="13" name="ICONIC POLITICAL LEADERS"/>
          <p:cNvSpPr txBox="1"/>
          <p:nvPr/>
        </p:nvSpPr>
        <p:spPr>
          <a:xfrm>
            <a:off x="572078" y="283154"/>
            <a:ext cx="11810422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3600" b="0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uk-UA" b="1" dirty="0"/>
              <a:t>Культові політичні лідери: </a:t>
            </a:r>
            <a:br>
              <a:rPr lang="uk-UA" b="1" dirty="0"/>
            </a:br>
            <a:r>
              <a:rPr lang="uk-UA" b="1" dirty="0"/>
              <a:t>історичні постаті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914097" y="1982914"/>
            <a:ext cx="7416801" cy="6860275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Power"/>
          <p:cNvSpPr txBox="1"/>
          <p:nvPr/>
        </p:nvSpPr>
        <p:spPr>
          <a:xfrm>
            <a:off x="8467529" y="7927048"/>
            <a:ext cx="75180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Сила</a:t>
            </a:r>
            <a:endParaRPr dirty="0"/>
          </a:p>
        </p:txBody>
      </p:sp>
      <p:sp>
        <p:nvSpPr>
          <p:cNvPr id="249" name="Intelligence"/>
          <p:cNvSpPr txBox="1"/>
          <p:nvPr/>
        </p:nvSpPr>
        <p:spPr>
          <a:xfrm>
            <a:off x="4198333" y="7927048"/>
            <a:ext cx="89127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Розум</a:t>
            </a:r>
            <a:endParaRPr dirty="0"/>
          </a:p>
        </p:txBody>
      </p:sp>
      <p:sp>
        <p:nvSpPr>
          <p:cNvPr id="250" name="Empathy"/>
          <p:cNvSpPr txBox="1"/>
          <p:nvPr/>
        </p:nvSpPr>
        <p:spPr>
          <a:xfrm>
            <a:off x="1914999" y="3756065"/>
            <a:ext cx="1106072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Емпатія</a:t>
            </a:r>
            <a:endParaRPr dirty="0"/>
          </a:p>
        </p:txBody>
      </p:sp>
      <p:sp>
        <p:nvSpPr>
          <p:cNvPr id="251" name="Circle"/>
          <p:cNvSpPr/>
          <p:nvPr/>
        </p:nvSpPr>
        <p:spPr>
          <a:xfrm>
            <a:off x="6831217" y="7156560"/>
            <a:ext cx="140535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2" name="Line"/>
          <p:cNvSpPr/>
          <p:nvPr/>
        </p:nvSpPr>
        <p:spPr>
          <a:xfrm flipV="1">
            <a:off x="6901485" y="5754342"/>
            <a:ext cx="21664" cy="1527635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3" name="Kennedy"/>
          <p:cNvSpPr txBox="1"/>
          <p:nvPr/>
        </p:nvSpPr>
        <p:spPr>
          <a:xfrm>
            <a:off x="7212637" y="5370854"/>
            <a:ext cx="791883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Кеннеді</a:t>
            </a:r>
            <a:endParaRPr dirty="0"/>
          </a:p>
        </p:txBody>
      </p:sp>
      <p:pic>
        <p:nvPicPr>
          <p:cNvPr id="254" name="1511094115_john-kennedy.jpg" descr="1511094115_john-kennedy.jpg"/>
          <p:cNvPicPr>
            <a:picLocks noChangeAspect="1"/>
          </p:cNvPicPr>
          <p:nvPr/>
        </p:nvPicPr>
        <p:blipFill>
          <a:blip r:embed="rId3" cstate="print">
            <a:extLst/>
          </a:blip>
          <a:srcRect l="31115" t="11830" r="14481" b="16126"/>
          <a:stretch>
            <a:fillRect/>
          </a:stretch>
        </p:blipFill>
        <p:spPr>
          <a:xfrm>
            <a:off x="6676515" y="5279165"/>
            <a:ext cx="508359" cy="5081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0" h="20595" extrusionOk="0">
                <a:moveTo>
                  <a:pt x="9840" y="0"/>
                </a:moveTo>
                <a:cubicBezTo>
                  <a:pt x="7324" y="0"/>
                  <a:pt x="4800" y="998"/>
                  <a:pt x="2880" y="3008"/>
                </a:cubicBezTo>
                <a:cubicBezTo>
                  <a:pt x="-960" y="7028"/>
                  <a:pt x="-960" y="13560"/>
                  <a:pt x="2880" y="17580"/>
                </a:cubicBezTo>
                <a:cubicBezTo>
                  <a:pt x="6720" y="21600"/>
                  <a:pt x="12960" y="21600"/>
                  <a:pt x="16800" y="17580"/>
                </a:cubicBezTo>
                <a:cubicBezTo>
                  <a:pt x="20640" y="13560"/>
                  <a:pt x="20640" y="7028"/>
                  <a:pt x="16800" y="3008"/>
                </a:cubicBezTo>
                <a:cubicBezTo>
                  <a:pt x="14880" y="998"/>
                  <a:pt x="12356" y="0"/>
                  <a:pt x="9840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55" name="Circle"/>
          <p:cNvSpPr/>
          <p:nvPr/>
        </p:nvSpPr>
        <p:spPr>
          <a:xfrm>
            <a:off x="6481962" y="7823646"/>
            <a:ext cx="140536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6" name="Line"/>
          <p:cNvSpPr/>
          <p:nvPr/>
        </p:nvSpPr>
        <p:spPr>
          <a:xfrm flipV="1">
            <a:off x="6552230" y="6383721"/>
            <a:ext cx="1" cy="1565342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57" name="margaret-thatcher_1434682305.jpg" descr="margaret-thatcher_1434682305.jpg"/>
          <p:cNvPicPr>
            <a:picLocks noChangeAspect="1"/>
          </p:cNvPicPr>
          <p:nvPr/>
        </p:nvPicPr>
        <p:blipFill>
          <a:blip r:embed="rId4" cstate="print">
            <a:extLst/>
          </a:blip>
          <a:srcRect l="17904" t="3188" r="13904" b="5826"/>
          <a:stretch>
            <a:fillRect/>
          </a:stretch>
        </p:blipFill>
        <p:spPr>
          <a:xfrm>
            <a:off x="6298050" y="5896642"/>
            <a:ext cx="508360" cy="508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0" h="20595" extrusionOk="0">
                <a:moveTo>
                  <a:pt x="9840" y="0"/>
                </a:moveTo>
                <a:cubicBezTo>
                  <a:pt x="7324" y="0"/>
                  <a:pt x="4800" y="998"/>
                  <a:pt x="2880" y="3008"/>
                </a:cubicBezTo>
                <a:cubicBezTo>
                  <a:pt x="-960" y="7028"/>
                  <a:pt x="-960" y="13560"/>
                  <a:pt x="2880" y="17580"/>
                </a:cubicBezTo>
                <a:cubicBezTo>
                  <a:pt x="6720" y="21600"/>
                  <a:pt x="12960" y="21600"/>
                  <a:pt x="16800" y="17580"/>
                </a:cubicBezTo>
                <a:cubicBezTo>
                  <a:pt x="20640" y="13560"/>
                  <a:pt x="20640" y="7028"/>
                  <a:pt x="16800" y="3008"/>
                </a:cubicBezTo>
                <a:cubicBezTo>
                  <a:pt x="14880" y="998"/>
                  <a:pt x="12356" y="0"/>
                  <a:pt x="9840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58" name="Thatcher"/>
          <p:cNvSpPr txBox="1"/>
          <p:nvPr/>
        </p:nvSpPr>
        <p:spPr>
          <a:xfrm>
            <a:off x="6879726" y="5991715"/>
            <a:ext cx="711733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Тетчер</a:t>
            </a:r>
            <a:endParaRPr dirty="0"/>
          </a:p>
        </p:txBody>
      </p:sp>
      <p:sp>
        <p:nvSpPr>
          <p:cNvPr id="18" name="ICONIC POLITICAL LEADERS"/>
          <p:cNvSpPr txBox="1"/>
          <p:nvPr/>
        </p:nvSpPr>
        <p:spPr>
          <a:xfrm>
            <a:off x="572078" y="283154"/>
            <a:ext cx="11810422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3600" b="0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uk-UA" b="1" dirty="0"/>
              <a:t>Культові політичні лідери: </a:t>
            </a:r>
            <a:br>
              <a:rPr lang="uk-UA" b="1" dirty="0"/>
            </a:br>
            <a:r>
              <a:rPr lang="uk-UA" b="1" dirty="0"/>
              <a:t>історичні постаті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914097" y="1982914"/>
            <a:ext cx="7416801" cy="6860275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Power"/>
          <p:cNvSpPr txBox="1"/>
          <p:nvPr/>
        </p:nvSpPr>
        <p:spPr>
          <a:xfrm>
            <a:off x="8467529" y="7927048"/>
            <a:ext cx="75180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Сила</a:t>
            </a:r>
            <a:endParaRPr dirty="0"/>
          </a:p>
        </p:txBody>
      </p:sp>
      <p:sp>
        <p:nvSpPr>
          <p:cNvPr id="264" name="Intelligence"/>
          <p:cNvSpPr txBox="1"/>
          <p:nvPr/>
        </p:nvSpPr>
        <p:spPr>
          <a:xfrm>
            <a:off x="4198333" y="7927048"/>
            <a:ext cx="89127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Розум</a:t>
            </a:r>
            <a:endParaRPr dirty="0"/>
          </a:p>
        </p:txBody>
      </p:sp>
      <p:sp>
        <p:nvSpPr>
          <p:cNvPr id="265" name="Empathy"/>
          <p:cNvSpPr txBox="1"/>
          <p:nvPr/>
        </p:nvSpPr>
        <p:spPr>
          <a:xfrm>
            <a:off x="1914998" y="3756065"/>
            <a:ext cx="1106072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Емпатія</a:t>
            </a:r>
            <a:endParaRPr dirty="0"/>
          </a:p>
        </p:txBody>
      </p:sp>
      <p:sp>
        <p:nvSpPr>
          <p:cNvPr id="266" name="Circle"/>
          <p:cNvSpPr/>
          <p:nvPr/>
        </p:nvSpPr>
        <p:spPr>
          <a:xfrm>
            <a:off x="6831217" y="7156560"/>
            <a:ext cx="140535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7" name="Line"/>
          <p:cNvSpPr/>
          <p:nvPr/>
        </p:nvSpPr>
        <p:spPr>
          <a:xfrm flipV="1">
            <a:off x="6901485" y="5754342"/>
            <a:ext cx="21664" cy="1527635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8" name="Kennedy"/>
          <p:cNvSpPr txBox="1"/>
          <p:nvPr/>
        </p:nvSpPr>
        <p:spPr>
          <a:xfrm>
            <a:off x="7212637" y="5370854"/>
            <a:ext cx="791883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Кеннеді</a:t>
            </a:r>
            <a:endParaRPr dirty="0"/>
          </a:p>
        </p:txBody>
      </p:sp>
      <p:sp>
        <p:nvSpPr>
          <p:cNvPr id="269" name="Circle"/>
          <p:cNvSpPr/>
          <p:nvPr/>
        </p:nvSpPr>
        <p:spPr>
          <a:xfrm>
            <a:off x="6678817" y="6580827"/>
            <a:ext cx="140535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0" name="Line"/>
          <p:cNvSpPr/>
          <p:nvPr/>
        </p:nvSpPr>
        <p:spPr>
          <a:xfrm flipV="1">
            <a:off x="6749085" y="5246656"/>
            <a:ext cx="1" cy="1459588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71" name="1511094115_john-kennedy.jpg" descr="1511094115_john-kennedy.jpg"/>
          <p:cNvPicPr>
            <a:picLocks noChangeAspect="1"/>
          </p:cNvPicPr>
          <p:nvPr/>
        </p:nvPicPr>
        <p:blipFill>
          <a:blip r:embed="rId3" cstate="print">
            <a:extLst/>
          </a:blip>
          <a:srcRect l="31115" t="11830" r="14481" b="16126"/>
          <a:stretch>
            <a:fillRect/>
          </a:stretch>
        </p:blipFill>
        <p:spPr>
          <a:xfrm>
            <a:off x="6676515" y="5279165"/>
            <a:ext cx="508359" cy="5081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0" h="20595" extrusionOk="0">
                <a:moveTo>
                  <a:pt x="9840" y="0"/>
                </a:moveTo>
                <a:cubicBezTo>
                  <a:pt x="7324" y="0"/>
                  <a:pt x="4800" y="998"/>
                  <a:pt x="2880" y="3008"/>
                </a:cubicBezTo>
                <a:cubicBezTo>
                  <a:pt x="-960" y="7028"/>
                  <a:pt x="-960" y="13560"/>
                  <a:pt x="2880" y="17580"/>
                </a:cubicBezTo>
                <a:cubicBezTo>
                  <a:pt x="6720" y="21600"/>
                  <a:pt x="12960" y="21600"/>
                  <a:pt x="16800" y="17580"/>
                </a:cubicBezTo>
                <a:cubicBezTo>
                  <a:pt x="20640" y="13560"/>
                  <a:pt x="20640" y="7028"/>
                  <a:pt x="16800" y="3008"/>
                </a:cubicBezTo>
                <a:cubicBezTo>
                  <a:pt x="14880" y="998"/>
                  <a:pt x="12356" y="0"/>
                  <a:pt x="9840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72" name="Reagan-Berlin_serious.jpg" descr="Reagan-Berlin_serious.jpg"/>
          <p:cNvPicPr>
            <a:picLocks noChangeAspect="1"/>
          </p:cNvPicPr>
          <p:nvPr/>
        </p:nvPicPr>
        <p:blipFill>
          <a:blip r:embed="rId4" cstate="print">
            <a:extLst/>
          </a:blip>
          <a:srcRect l="27230" t="10318" r="29806" b="34548"/>
          <a:stretch>
            <a:fillRect/>
          </a:stretch>
        </p:blipFill>
        <p:spPr>
          <a:xfrm>
            <a:off x="6496057" y="4732988"/>
            <a:ext cx="508359" cy="508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0" h="20595" extrusionOk="0">
                <a:moveTo>
                  <a:pt x="9840" y="0"/>
                </a:moveTo>
                <a:cubicBezTo>
                  <a:pt x="7324" y="0"/>
                  <a:pt x="4800" y="998"/>
                  <a:pt x="2880" y="3008"/>
                </a:cubicBezTo>
                <a:cubicBezTo>
                  <a:pt x="-960" y="7028"/>
                  <a:pt x="-960" y="13560"/>
                  <a:pt x="2880" y="17580"/>
                </a:cubicBezTo>
                <a:cubicBezTo>
                  <a:pt x="6720" y="21600"/>
                  <a:pt x="12960" y="21600"/>
                  <a:pt x="16800" y="17580"/>
                </a:cubicBezTo>
                <a:cubicBezTo>
                  <a:pt x="20640" y="13560"/>
                  <a:pt x="20640" y="7028"/>
                  <a:pt x="16800" y="3008"/>
                </a:cubicBezTo>
                <a:cubicBezTo>
                  <a:pt x="14880" y="998"/>
                  <a:pt x="12356" y="0"/>
                  <a:pt x="9840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73" name="Reagan"/>
          <p:cNvSpPr txBox="1"/>
          <p:nvPr/>
        </p:nvSpPr>
        <p:spPr>
          <a:xfrm>
            <a:off x="7056509" y="4800793"/>
            <a:ext cx="716543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Рейган</a:t>
            </a:r>
            <a:endParaRPr dirty="0"/>
          </a:p>
        </p:txBody>
      </p:sp>
      <p:sp>
        <p:nvSpPr>
          <p:cNvPr id="274" name="Circle"/>
          <p:cNvSpPr/>
          <p:nvPr/>
        </p:nvSpPr>
        <p:spPr>
          <a:xfrm>
            <a:off x="6481962" y="7823646"/>
            <a:ext cx="140536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5" name="Line"/>
          <p:cNvSpPr/>
          <p:nvPr/>
        </p:nvSpPr>
        <p:spPr>
          <a:xfrm flipV="1">
            <a:off x="6552230" y="6383721"/>
            <a:ext cx="1" cy="1565342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76" name="margaret-thatcher_1434682305.jpg" descr="margaret-thatcher_1434682305.jpg"/>
          <p:cNvPicPr>
            <a:picLocks noChangeAspect="1"/>
          </p:cNvPicPr>
          <p:nvPr/>
        </p:nvPicPr>
        <p:blipFill>
          <a:blip r:embed="rId5" cstate="print">
            <a:extLst/>
          </a:blip>
          <a:srcRect l="17904" t="3188" r="13904" b="5826"/>
          <a:stretch>
            <a:fillRect/>
          </a:stretch>
        </p:blipFill>
        <p:spPr>
          <a:xfrm>
            <a:off x="6298050" y="5896642"/>
            <a:ext cx="508360" cy="508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0" h="20595" extrusionOk="0">
                <a:moveTo>
                  <a:pt x="9840" y="0"/>
                </a:moveTo>
                <a:cubicBezTo>
                  <a:pt x="7324" y="0"/>
                  <a:pt x="4800" y="998"/>
                  <a:pt x="2880" y="3008"/>
                </a:cubicBezTo>
                <a:cubicBezTo>
                  <a:pt x="-960" y="7028"/>
                  <a:pt x="-960" y="13560"/>
                  <a:pt x="2880" y="17580"/>
                </a:cubicBezTo>
                <a:cubicBezTo>
                  <a:pt x="6720" y="21600"/>
                  <a:pt x="12960" y="21600"/>
                  <a:pt x="16800" y="17580"/>
                </a:cubicBezTo>
                <a:cubicBezTo>
                  <a:pt x="20640" y="13560"/>
                  <a:pt x="20640" y="7028"/>
                  <a:pt x="16800" y="3008"/>
                </a:cubicBezTo>
                <a:cubicBezTo>
                  <a:pt x="14880" y="998"/>
                  <a:pt x="12356" y="0"/>
                  <a:pt x="9840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77" name="Thatcher"/>
          <p:cNvSpPr txBox="1"/>
          <p:nvPr/>
        </p:nvSpPr>
        <p:spPr>
          <a:xfrm>
            <a:off x="6879726" y="5991715"/>
            <a:ext cx="711733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Тетчер</a:t>
            </a:r>
            <a:endParaRPr dirty="0"/>
          </a:p>
        </p:txBody>
      </p:sp>
      <p:sp>
        <p:nvSpPr>
          <p:cNvPr id="22" name="ICONIC POLITICAL LEADERS"/>
          <p:cNvSpPr txBox="1"/>
          <p:nvPr/>
        </p:nvSpPr>
        <p:spPr>
          <a:xfrm>
            <a:off x="572078" y="283154"/>
            <a:ext cx="11810422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3600" b="0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uk-UA" b="1" dirty="0"/>
              <a:t>Культові політичні лідери: </a:t>
            </a:r>
            <a:br>
              <a:rPr lang="uk-UA" b="1" dirty="0"/>
            </a:br>
            <a:r>
              <a:rPr lang="uk-UA" b="1" dirty="0"/>
              <a:t>історичні постаті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914097" y="1982914"/>
            <a:ext cx="7416801" cy="6860275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Power"/>
          <p:cNvSpPr txBox="1"/>
          <p:nvPr/>
        </p:nvSpPr>
        <p:spPr>
          <a:xfrm>
            <a:off x="8467529" y="7927048"/>
            <a:ext cx="75180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Сила</a:t>
            </a:r>
            <a:endParaRPr dirty="0"/>
          </a:p>
        </p:txBody>
      </p:sp>
      <p:sp>
        <p:nvSpPr>
          <p:cNvPr id="283" name="Intelligence"/>
          <p:cNvSpPr txBox="1"/>
          <p:nvPr/>
        </p:nvSpPr>
        <p:spPr>
          <a:xfrm>
            <a:off x="4198333" y="7927048"/>
            <a:ext cx="89127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Розум</a:t>
            </a:r>
            <a:endParaRPr dirty="0"/>
          </a:p>
        </p:txBody>
      </p:sp>
      <p:sp>
        <p:nvSpPr>
          <p:cNvPr id="284" name="Empathy"/>
          <p:cNvSpPr txBox="1"/>
          <p:nvPr/>
        </p:nvSpPr>
        <p:spPr>
          <a:xfrm>
            <a:off x="1914999" y="3756065"/>
            <a:ext cx="1106072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Емпатія</a:t>
            </a:r>
            <a:endParaRPr dirty="0"/>
          </a:p>
        </p:txBody>
      </p:sp>
      <p:sp>
        <p:nvSpPr>
          <p:cNvPr id="285" name="Circle"/>
          <p:cNvSpPr/>
          <p:nvPr/>
        </p:nvSpPr>
        <p:spPr>
          <a:xfrm>
            <a:off x="6831217" y="7156560"/>
            <a:ext cx="140535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86" name="Line"/>
          <p:cNvSpPr/>
          <p:nvPr/>
        </p:nvSpPr>
        <p:spPr>
          <a:xfrm flipV="1">
            <a:off x="6901485" y="5754342"/>
            <a:ext cx="21664" cy="1527635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87" name="Kennedy"/>
          <p:cNvSpPr txBox="1"/>
          <p:nvPr/>
        </p:nvSpPr>
        <p:spPr>
          <a:xfrm>
            <a:off x="7212637" y="5370854"/>
            <a:ext cx="791883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Кеннеді</a:t>
            </a:r>
            <a:endParaRPr dirty="0"/>
          </a:p>
        </p:txBody>
      </p:sp>
      <p:sp>
        <p:nvSpPr>
          <p:cNvPr id="288" name="Circle"/>
          <p:cNvSpPr/>
          <p:nvPr/>
        </p:nvSpPr>
        <p:spPr>
          <a:xfrm>
            <a:off x="6678817" y="6580827"/>
            <a:ext cx="140535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89" name="Line"/>
          <p:cNvSpPr/>
          <p:nvPr/>
        </p:nvSpPr>
        <p:spPr>
          <a:xfrm flipV="1">
            <a:off x="6749085" y="5246656"/>
            <a:ext cx="1" cy="1459588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90" name="1511094115_john-kennedy.jpg" descr="1511094115_john-kennedy.jpg"/>
          <p:cNvPicPr>
            <a:picLocks noChangeAspect="1"/>
          </p:cNvPicPr>
          <p:nvPr/>
        </p:nvPicPr>
        <p:blipFill>
          <a:blip r:embed="rId3" cstate="print">
            <a:extLst/>
          </a:blip>
          <a:srcRect l="31115" t="11830" r="14481" b="16126"/>
          <a:stretch>
            <a:fillRect/>
          </a:stretch>
        </p:blipFill>
        <p:spPr>
          <a:xfrm>
            <a:off x="6676515" y="5279165"/>
            <a:ext cx="508359" cy="5081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0" h="20595" extrusionOk="0">
                <a:moveTo>
                  <a:pt x="9840" y="0"/>
                </a:moveTo>
                <a:cubicBezTo>
                  <a:pt x="7324" y="0"/>
                  <a:pt x="4800" y="998"/>
                  <a:pt x="2880" y="3008"/>
                </a:cubicBezTo>
                <a:cubicBezTo>
                  <a:pt x="-960" y="7028"/>
                  <a:pt x="-960" y="13560"/>
                  <a:pt x="2880" y="17580"/>
                </a:cubicBezTo>
                <a:cubicBezTo>
                  <a:pt x="6720" y="21600"/>
                  <a:pt x="12960" y="21600"/>
                  <a:pt x="16800" y="17580"/>
                </a:cubicBezTo>
                <a:cubicBezTo>
                  <a:pt x="20640" y="13560"/>
                  <a:pt x="20640" y="7028"/>
                  <a:pt x="16800" y="3008"/>
                </a:cubicBezTo>
                <a:cubicBezTo>
                  <a:pt x="14880" y="998"/>
                  <a:pt x="12356" y="0"/>
                  <a:pt x="9840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91" name="Reagan-Berlin_serious.jpg" descr="Reagan-Berlin_serious.jpg"/>
          <p:cNvPicPr>
            <a:picLocks noChangeAspect="1"/>
          </p:cNvPicPr>
          <p:nvPr/>
        </p:nvPicPr>
        <p:blipFill>
          <a:blip r:embed="rId4" cstate="print">
            <a:extLst/>
          </a:blip>
          <a:srcRect l="27230" t="10318" r="29806" b="34548"/>
          <a:stretch>
            <a:fillRect/>
          </a:stretch>
        </p:blipFill>
        <p:spPr>
          <a:xfrm>
            <a:off x="6496057" y="4732988"/>
            <a:ext cx="508359" cy="508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0" h="20595" extrusionOk="0">
                <a:moveTo>
                  <a:pt x="9840" y="0"/>
                </a:moveTo>
                <a:cubicBezTo>
                  <a:pt x="7324" y="0"/>
                  <a:pt x="4800" y="998"/>
                  <a:pt x="2880" y="3008"/>
                </a:cubicBezTo>
                <a:cubicBezTo>
                  <a:pt x="-960" y="7028"/>
                  <a:pt x="-960" y="13560"/>
                  <a:pt x="2880" y="17580"/>
                </a:cubicBezTo>
                <a:cubicBezTo>
                  <a:pt x="6720" y="21600"/>
                  <a:pt x="12960" y="21600"/>
                  <a:pt x="16800" y="17580"/>
                </a:cubicBezTo>
                <a:cubicBezTo>
                  <a:pt x="20640" y="13560"/>
                  <a:pt x="20640" y="7028"/>
                  <a:pt x="16800" y="3008"/>
                </a:cubicBezTo>
                <a:cubicBezTo>
                  <a:pt x="14880" y="998"/>
                  <a:pt x="12356" y="0"/>
                  <a:pt x="9840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92" name="Circle"/>
          <p:cNvSpPr/>
          <p:nvPr/>
        </p:nvSpPr>
        <p:spPr>
          <a:xfrm>
            <a:off x="6481962" y="7823646"/>
            <a:ext cx="140536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93" name="Line"/>
          <p:cNvSpPr/>
          <p:nvPr/>
        </p:nvSpPr>
        <p:spPr>
          <a:xfrm flipV="1">
            <a:off x="6552230" y="6383721"/>
            <a:ext cx="1" cy="1565342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94" name="margaret-thatcher_1434682305.jpg" descr="margaret-thatcher_1434682305.jpg"/>
          <p:cNvPicPr>
            <a:picLocks noChangeAspect="1"/>
          </p:cNvPicPr>
          <p:nvPr/>
        </p:nvPicPr>
        <p:blipFill>
          <a:blip r:embed="rId5" cstate="print">
            <a:extLst/>
          </a:blip>
          <a:srcRect l="17904" t="3188" r="13904" b="5826"/>
          <a:stretch>
            <a:fillRect/>
          </a:stretch>
        </p:blipFill>
        <p:spPr>
          <a:xfrm>
            <a:off x="6298050" y="5896642"/>
            <a:ext cx="508360" cy="508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0" h="20595" extrusionOk="0">
                <a:moveTo>
                  <a:pt x="9840" y="0"/>
                </a:moveTo>
                <a:cubicBezTo>
                  <a:pt x="7324" y="0"/>
                  <a:pt x="4800" y="998"/>
                  <a:pt x="2880" y="3008"/>
                </a:cubicBezTo>
                <a:cubicBezTo>
                  <a:pt x="-960" y="7028"/>
                  <a:pt x="-960" y="13560"/>
                  <a:pt x="2880" y="17580"/>
                </a:cubicBezTo>
                <a:cubicBezTo>
                  <a:pt x="6720" y="21600"/>
                  <a:pt x="12960" y="21600"/>
                  <a:pt x="16800" y="17580"/>
                </a:cubicBezTo>
                <a:cubicBezTo>
                  <a:pt x="20640" y="13560"/>
                  <a:pt x="20640" y="7028"/>
                  <a:pt x="16800" y="3008"/>
                </a:cubicBezTo>
                <a:cubicBezTo>
                  <a:pt x="14880" y="998"/>
                  <a:pt x="12356" y="0"/>
                  <a:pt x="9840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95" name="Thatcher"/>
          <p:cNvSpPr txBox="1"/>
          <p:nvPr/>
        </p:nvSpPr>
        <p:spPr>
          <a:xfrm>
            <a:off x="6879726" y="5991715"/>
            <a:ext cx="711733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Тетчер</a:t>
            </a:r>
            <a:endParaRPr dirty="0"/>
          </a:p>
        </p:txBody>
      </p:sp>
      <p:sp>
        <p:nvSpPr>
          <p:cNvPr id="296" name="Castro"/>
          <p:cNvSpPr txBox="1"/>
          <p:nvPr/>
        </p:nvSpPr>
        <p:spPr>
          <a:xfrm>
            <a:off x="5196347" y="5020566"/>
            <a:ext cx="716543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Кастро</a:t>
            </a:r>
            <a:endParaRPr dirty="0"/>
          </a:p>
        </p:txBody>
      </p:sp>
      <p:sp>
        <p:nvSpPr>
          <p:cNvPr id="297" name="Circle"/>
          <p:cNvSpPr/>
          <p:nvPr/>
        </p:nvSpPr>
        <p:spPr>
          <a:xfrm>
            <a:off x="5025695" y="6629846"/>
            <a:ext cx="140536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98" name="Line"/>
          <p:cNvSpPr/>
          <p:nvPr/>
        </p:nvSpPr>
        <p:spPr>
          <a:xfrm flipH="1" flipV="1">
            <a:off x="4942571" y="5417463"/>
            <a:ext cx="153394" cy="1337800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99" name="Castro-20.jpg" descr="Castro-20.jpg"/>
          <p:cNvPicPr>
            <a:picLocks noChangeAspect="1"/>
          </p:cNvPicPr>
          <p:nvPr/>
        </p:nvPicPr>
        <p:blipFill>
          <a:blip r:embed="rId6" cstate="print">
            <a:extLst/>
          </a:blip>
          <a:srcRect l="43351" t="24790" r="22421" b="31848"/>
          <a:stretch>
            <a:fillRect/>
          </a:stretch>
        </p:blipFill>
        <p:spPr>
          <a:xfrm>
            <a:off x="4672526" y="4925493"/>
            <a:ext cx="508359" cy="5081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0" h="20595" extrusionOk="0">
                <a:moveTo>
                  <a:pt x="9840" y="0"/>
                </a:moveTo>
                <a:cubicBezTo>
                  <a:pt x="7324" y="0"/>
                  <a:pt x="4800" y="998"/>
                  <a:pt x="2880" y="3008"/>
                </a:cubicBezTo>
                <a:cubicBezTo>
                  <a:pt x="-960" y="7028"/>
                  <a:pt x="-960" y="13560"/>
                  <a:pt x="2880" y="17580"/>
                </a:cubicBezTo>
                <a:cubicBezTo>
                  <a:pt x="6720" y="21600"/>
                  <a:pt x="12960" y="21600"/>
                  <a:pt x="16800" y="17580"/>
                </a:cubicBezTo>
                <a:cubicBezTo>
                  <a:pt x="20640" y="13560"/>
                  <a:pt x="20640" y="7028"/>
                  <a:pt x="16800" y="3008"/>
                </a:cubicBezTo>
                <a:cubicBezTo>
                  <a:pt x="14880" y="998"/>
                  <a:pt x="12356" y="0"/>
                  <a:pt x="9840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00" name="Reagan"/>
          <p:cNvSpPr txBox="1"/>
          <p:nvPr/>
        </p:nvSpPr>
        <p:spPr>
          <a:xfrm>
            <a:off x="7056509" y="4800793"/>
            <a:ext cx="716543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Рейган</a:t>
            </a:r>
            <a:endParaRPr dirty="0"/>
          </a:p>
        </p:txBody>
      </p:sp>
      <p:sp>
        <p:nvSpPr>
          <p:cNvPr id="26" name="ICONIC POLITICAL LEADERS"/>
          <p:cNvSpPr txBox="1"/>
          <p:nvPr/>
        </p:nvSpPr>
        <p:spPr>
          <a:xfrm>
            <a:off x="572078" y="283154"/>
            <a:ext cx="11810422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3600" b="0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uk-UA" b="1" dirty="0"/>
              <a:t>Культові політичні лідери: </a:t>
            </a:r>
            <a:br>
              <a:rPr lang="uk-UA" b="1" dirty="0"/>
            </a:br>
            <a:r>
              <a:rPr lang="uk-UA" b="1" dirty="0"/>
              <a:t>історичні постаті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Foreign politicians"/>
          <p:cNvSpPr txBox="1"/>
          <p:nvPr/>
        </p:nvSpPr>
        <p:spPr>
          <a:xfrm>
            <a:off x="725576" y="556733"/>
            <a:ext cx="1202566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3600" b="0" cap="all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uk-UA" b="1" cap="none" dirty="0"/>
              <a:t>Сучасні західні політики</a:t>
            </a:r>
          </a:p>
        </p:txBody>
      </p:sp>
      <p:graphicFrame>
        <p:nvGraphicFramePr>
          <p:cNvPr id="403" name="Table"/>
          <p:cNvGraphicFramePr/>
          <p:nvPr>
            <p:extLst>
              <p:ext uri="{D42A27DB-BD31-4B8C-83A1-F6EECF244321}">
                <p14:modId xmlns:p14="http://schemas.microsoft.com/office/powerpoint/2010/main" val="1398674779"/>
              </p:ext>
            </p:extLst>
          </p:nvPr>
        </p:nvGraphicFramePr>
        <p:xfrm>
          <a:off x="790461" y="1900142"/>
          <a:ext cx="11423876" cy="6185044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855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5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5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5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0874"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1" dirty="0">
                          <a:solidFill>
                            <a:srgbClr val="FFFFFF"/>
                          </a:solidFill>
                          <a:sym typeface="Helvetica Neue"/>
                        </a:rPr>
                        <a:t>Політик</a:t>
                      </a:r>
                      <a:endParaRPr sz="2200" b="1" dirty="0">
                        <a:solidFill>
                          <a:srgbClr val="FFFFFF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1" dirty="0">
                          <a:solidFill>
                            <a:srgbClr val="FFFFFF"/>
                          </a:solidFill>
                          <a:sym typeface="Helvetica Neue"/>
                        </a:rPr>
                        <a:t>Сила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sym typeface="Helvetica Neue"/>
                        </a:rPr>
                        <a:t>, 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1" dirty="0">
                          <a:solidFill>
                            <a:srgbClr val="FFFFFF"/>
                          </a:solidFill>
                          <a:sym typeface="Helvetica Neue"/>
                        </a:rPr>
                        <a:t>Розум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sym typeface="Helvetica Neue"/>
                        </a:rPr>
                        <a:t>, 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1" dirty="0">
                          <a:solidFill>
                            <a:srgbClr val="FFFFFF"/>
                          </a:solidFill>
                          <a:sym typeface="Helvetica Neue"/>
                        </a:rPr>
                        <a:t>Емпатія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sym typeface="Helvetica Neue"/>
                        </a:rPr>
                        <a:t>, %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356">
                <a:tc gridSpan="4"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1" dirty="0">
                          <a:solidFill>
                            <a:srgbClr val="FFFFFF"/>
                          </a:solidFill>
                          <a:sym typeface="Helvetica Neue"/>
                        </a:rPr>
                        <a:t>Європа</a:t>
                      </a:r>
                      <a:endParaRPr sz="2200" b="1" dirty="0">
                        <a:solidFill>
                          <a:srgbClr val="FFFFFF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solidFill>
                      <a:schemeClr val="accent1">
                        <a:lumOff val="1352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469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1" dirty="0">
                          <a:solidFill>
                            <a:schemeClr val="accent4"/>
                          </a:solidFill>
                          <a:sym typeface="Helvetica Neue"/>
                        </a:rPr>
                        <a:t>Меркель</a:t>
                      </a:r>
                      <a:endParaRPr sz="2200" b="1" dirty="0">
                        <a:solidFill>
                          <a:schemeClr val="accent4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37,1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32,5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10,4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0469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1" dirty="0" err="1">
                          <a:solidFill>
                            <a:schemeClr val="accent4"/>
                          </a:solidFill>
                          <a:sym typeface="Helvetica Neue"/>
                        </a:rPr>
                        <a:t>Макрон</a:t>
                      </a:r>
                      <a:endParaRPr sz="2200" b="1" dirty="0">
                        <a:solidFill>
                          <a:schemeClr val="accent4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19,3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30,9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10,6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0469">
                <a:tc gridSpan="4"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1" dirty="0">
                          <a:solidFill>
                            <a:srgbClr val="FFFFFF"/>
                          </a:solidFill>
                          <a:sym typeface="Helvetica Neue"/>
                        </a:rPr>
                        <a:t>Світ</a:t>
                      </a:r>
                      <a:endParaRPr sz="2200" b="1" dirty="0">
                        <a:solidFill>
                          <a:srgbClr val="FFFFFF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solidFill>
                      <a:schemeClr val="accent1">
                        <a:lumOff val="1352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0469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1" dirty="0" err="1">
                          <a:solidFill>
                            <a:schemeClr val="accent4"/>
                          </a:solidFill>
                          <a:sym typeface="Helvetica Neue"/>
                        </a:rPr>
                        <a:t>Трамп</a:t>
                      </a:r>
                      <a:endParaRPr sz="2200" b="1" dirty="0">
                        <a:solidFill>
                          <a:schemeClr val="accent4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37,6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28,8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8,4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0469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1" dirty="0">
                          <a:solidFill>
                            <a:schemeClr val="accent4"/>
                          </a:solidFill>
                          <a:sym typeface="Helvetica Neue"/>
                        </a:rPr>
                        <a:t>Путін</a:t>
                      </a:r>
                      <a:endParaRPr sz="2200" b="1" dirty="0">
                        <a:solidFill>
                          <a:schemeClr val="accent4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29,7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21,9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5,2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0469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1" dirty="0">
                          <a:solidFill>
                            <a:schemeClr val="accent4"/>
                          </a:solidFill>
                          <a:sym typeface="Helvetica Neue"/>
                        </a:rPr>
                        <a:t>Лукашенко</a:t>
                      </a:r>
                      <a:endParaRPr sz="2200" b="1" dirty="0">
                        <a:solidFill>
                          <a:schemeClr val="accent4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36,4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25,8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FFFFFF"/>
                          </a:solidFill>
                          <a:sym typeface="Helvetica Neue"/>
                        </a:rPr>
                        <a:t>10,4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4283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914097" y="1982914"/>
            <a:ext cx="7416801" cy="6860275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Power"/>
          <p:cNvSpPr txBox="1"/>
          <p:nvPr/>
        </p:nvSpPr>
        <p:spPr>
          <a:xfrm>
            <a:off x="8467530" y="7927048"/>
            <a:ext cx="75180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Сила</a:t>
            </a:r>
            <a:endParaRPr dirty="0"/>
          </a:p>
        </p:txBody>
      </p:sp>
      <p:sp>
        <p:nvSpPr>
          <p:cNvPr id="310" name="Intelligence"/>
          <p:cNvSpPr txBox="1"/>
          <p:nvPr/>
        </p:nvSpPr>
        <p:spPr>
          <a:xfrm>
            <a:off x="4198333" y="7927048"/>
            <a:ext cx="89127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Розум</a:t>
            </a:r>
            <a:endParaRPr dirty="0"/>
          </a:p>
        </p:txBody>
      </p:sp>
      <p:sp>
        <p:nvSpPr>
          <p:cNvPr id="311" name="Empathy"/>
          <p:cNvSpPr txBox="1"/>
          <p:nvPr/>
        </p:nvSpPr>
        <p:spPr>
          <a:xfrm>
            <a:off x="1914998" y="3756065"/>
            <a:ext cx="1106072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Емпатія</a:t>
            </a:r>
            <a:endParaRPr dirty="0"/>
          </a:p>
        </p:txBody>
      </p:sp>
      <p:sp>
        <p:nvSpPr>
          <p:cNvPr id="312" name="Circle"/>
          <p:cNvSpPr/>
          <p:nvPr/>
        </p:nvSpPr>
        <p:spPr>
          <a:xfrm>
            <a:off x="6297817" y="7114227"/>
            <a:ext cx="140535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3" name="Line"/>
          <p:cNvSpPr/>
          <p:nvPr/>
        </p:nvSpPr>
        <p:spPr>
          <a:xfrm flipV="1">
            <a:off x="6368085" y="5780056"/>
            <a:ext cx="1" cy="1459588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14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rcRect l="1169" t="4889" r="7465" b="32266"/>
          <a:stretch>
            <a:fillRect/>
          </a:stretch>
        </p:blipFill>
        <p:spPr>
          <a:xfrm>
            <a:off x="6117110" y="5339282"/>
            <a:ext cx="508360" cy="508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0" h="20595" extrusionOk="0">
                <a:moveTo>
                  <a:pt x="9840" y="0"/>
                </a:moveTo>
                <a:cubicBezTo>
                  <a:pt x="7324" y="0"/>
                  <a:pt x="4800" y="998"/>
                  <a:pt x="2880" y="3008"/>
                </a:cubicBezTo>
                <a:cubicBezTo>
                  <a:pt x="-960" y="7028"/>
                  <a:pt x="-960" y="13560"/>
                  <a:pt x="2880" y="17580"/>
                </a:cubicBezTo>
                <a:cubicBezTo>
                  <a:pt x="6720" y="21600"/>
                  <a:pt x="12960" y="21600"/>
                  <a:pt x="16800" y="17580"/>
                </a:cubicBezTo>
                <a:cubicBezTo>
                  <a:pt x="20640" y="13560"/>
                  <a:pt x="20640" y="7028"/>
                  <a:pt x="16800" y="3008"/>
                </a:cubicBezTo>
                <a:cubicBezTo>
                  <a:pt x="14880" y="998"/>
                  <a:pt x="12356" y="0"/>
                  <a:pt x="9840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15" name="Merkel"/>
          <p:cNvSpPr txBox="1"/>
          <p:nvPr/>
        </p:nvSpPr>
        <p:spPr>
          <a:xfrm>
            <a:off x="6622767" y="5426077"/>
            <a:ext cx="873637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Меркель</a:t>
            </a:r>
            <a:endParaRPr dirty="0"/>
          </a:p>
        </p:txBody>
      </p:sp>
      <p:sp>
        <p:nvSpPr>
          <p:cNvPr id="13" name="ICONIC POLITICAL LEADERS"/>
          <p:cNvSpPr txBox="1"/>
          <p:nvPr/>
        </p:nvSpPr>
        <p:spPr>
          <a:xfrm>
            <a:off x="572078" y="283154"/>
            <a:ext cx="11810422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3600" b="0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uk-UA" b="1" dirty="0"/>
              <a:t>Сучасні впливові іноземні </a:t>
            </a:r>
            <a:br>
              <a:rPr lang="uk-UA" b="1" dirty="0"/>
            </a:br>
            <a:r>
              <a:rPr lang="uk-UA" b="1" dirty="0"/>
              <a:t>політики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914097" y="1982914"/>
            <a:ext cx="7416801" cy="6860275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Power"/>
          <p:cNvSpPr txBox="1"/>
          <p:nvPr/>
        </p:nvSpPr>
        <p:spPr>
          <a:xfrm>
            <a:off x="8467529" y="7927048"/>
            <a:ext cx="75180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Сила</a:t>
            </a:r>
            <a:endParaRPr dirty="0"/>
          </a:p>
        </p:txBody>
      </p:sp>
      <p:sp>
        <p:nvSpPr>
          <p:cNvPr id="321" name="Intelligence"/>
          <p:cNvSpPr txBox="1"/>
          <p:nvPr/>
        </p:nvSpPr>
        <p:spPr>
          <a:xfrm>
            <a:off x="4198332" y="7927048"/>
            <a:ext cx="89127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Розум</a:t>
            </a:r>
            <a:endParaRPr dirty="0"/>
          </a:p>
        </p:txBody>
      </p:sp>
      <p:sp>
        <p:nvSpPr>
          <p:cNvPr id="322" name="Empathy"/>
          <p:cNvSpPr txBox="1"/>
          <p:nvPr/>
        </p:nvSpPr>
        <p:spPr>
          <a:xfrm>
            <a:off x="1914998" y="3756065"/>
            <a:ext cx="1106072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Емпатія</a:t>
            </a:r>
          </a:p>
        </p:txBody>
      </p:sp>
      <p:sp>
        <p:nvSpPr>
          <p:cNvPr id="323" name="Circle"/>
          <p:cNvSpPr/>
          <p:nvPr/>
        </p:nvSpPr>
        <p:spPr>
          <a:xfrm>
            <a:off x="7254550" y="6352227"/>
            <a:ext cx="140536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4" name="Line"/>
          <p:cNvSpPr/>
          <p:nvPr/>
        </p:nvSpPr>
        <p:spPr>
          <a:xfrm flipV="1">
            <a:off x="7324818" y="4950009"/>
            <a:ext cx="21664" cy="1527635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5" name="Macron"/>
          <p:cNvSpPr txBox="1"/>
          <p:nvPr/>
        </p:nvSpPr>
        <p:spPr>
          <a:xfrm>
            <a:off x="7628783" y="4535877"/>
            <a:ext cx="767839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 err="1"/>
              <a:t>Макрон</a:t>
            </a:r>
            <a:endParaRPr dirty="0"/>
          </a:p>
        </p:txBody>
      </p:sp>
      <p:pic>
        <p:nvPicPr>
          <p:cNvPr id="326" name="15238756895ad47f696396b3.87568545.jpg" descr="15238756895ad47f696396b3.87568545.jpg"/>
          <p:cNvPicPr>
            <a:picLocks noChangeAspect="1"/>
          </p:cNvPicPr>
          <p:nvPr/>
        </p:nvPicPr>
        <p:blipFill>
          <a:blip r:embed="rId3" cstate="print">
            <a:extLst/>
          </a:blip>
          <a:srcRect l="49973" t="8180" r="5219" b="24603"/>
          <a:stretch>
            <a:fillRect/>
          </a:stretch>
        </p:blipFill>
        <p:spPr>
          <a:xfrm>
            <a:off x="7094170" y="4440805"/>
            <a:ext cx="508360" cy="508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0" h="20595" extrusionOk="0">
                <a:moveTo>
                  <a:pt x="9840" y="0"/>
                </a:moveTo>
                <a:cubicBezTo>
                  <a:pt x="7324" y="0"/>
                  <a:pt x="4800" y="998"/>
                  <a:pt x="2880" y="3008"/>
                </a:cubicBezTo>
                <a:cubicBezTo>
                  <a:pt x="-960" y="7028"/>
                  <a:pt x="-960" y="13560"/>
                  <a:pt x="2880" y="17580"/>
                </a:cubicBezTo>
                <a:cubicBezTo>
                  <a:pt x="6720" y="21600"/>
                  <a:pt x="12960" y="21600"/>
                  <a:pt x="16800" y="17580"/>
                </a:cubicBezTo>
                <a:cubicBezTo>
                  <a:pt x="20640" y="13560"/>
                  <a:pt x="20640" y="7028"/>
                  <a:pt x="16800" y="3008"/>
                </a:cubicBezTo>
                <a:cubicBezTo>
                  <a:pt x="14880" y="998"/>
                  <a:pt x="12356" y="0"/>
                  <a:pt x="9840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27" name="Circle"/>
          <p:cNvSpPr/>
          <p:nvPr/>
        </p:nvSpPr>
        <p:spPr>
          <a:xfrm>
            <a:off x="6297817" y="7114227"/>
            <a:ext cx="140535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8" name="Line"/>
          <p:cNvSpPr/>
          <p:nvPr/>
        </p:nvSpPr>
        <p:spPr>
          <a:xfrm flipV="1">
            <a:off x="6368085" y="5780056"/>
            <a:ext cx="1" cy="1459588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29" name="Image" descr="Image"/>
          <p:cNvPicPr>
            <a:picLocks noChangeAspect="1"/>
          </p:cNvPicPr>
          <p:nvPr/>
        </p:nvPicPr>
        <p:blipFill>
          <a:blip r:embed="rId4" cstate="print">
            <a:extLst/>
          </a:blip>
          <a:srcRect l="1169" t="4889" r="7465" b="32266"/>
          <a:stretch>
            <a:fillRect/>
          </a:stretch>
        </p:blipFill>
        <p:spPr>
          <a:xfrm>
            <a:off x="6117110" y="5339282"/>
            <a:ext cx="508360" cy="508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0" h="20595" extrusionOk="0">
                <a:moveTo>
                  <a:pt x="9840" y="0"/>
                </a:moveTo>
                <a:cubicBezTo>
                  <a:pt x="7324" y="0"/>
                  <a:pt x="4800" y="998"/>
                  <a:pt x="2880" y="3008"/>
                </a:cubicBezTo>
                <a:cubicBezTo>
                  <a:pt x="-960" y="7028"/>
                  <a:pt x="-960" y="13560"/>
                  <a:pt x="2880" y="17580"/>
                </a:cubicBezTo>
                <a:cubicBezTo>
                  <a:pt x="6720" y="21600"/>
                  <a:pt x="12960" y="21600"/>
                  <a:pt x="16800" y="17580"/>
                </a:cubicBezTo>
                <a:cubicBezTo>
                  <a:pt x="20640" y="13560"/>
                  <a:pt x="20640" y="7028"/>
                  <a:pt x="16800" y="3008"/>
                </a:cubicBezTo>
                <a:cubicBezTo>
                  <a:pt x="14880" y="998"/>
                  <a:pt x="12356" y="0"/>
                  <a:pt x="9840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30" name="Merkel"/>
          <p:cNvSpPr txBox="1"/>
          <p:nvPr/>
        </p:nvSpPr>
        <p:spPr>
          <a:xfrm>
            <a:off x="6622767" y="5426077"/>
            <a:ext cx="873637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Меркель</a:t>
            </a:r>
            <a:endParaRPr dirty="0"/>
          </a:p>
        </p:txBody>
      </p:sp>
      <p:sp>
        <p:nvSpPr>
          <p:cNvPr id="17" name="ICONIC POLITICAL LEADERS"/>
          <p:cNvSpPr txBox="1"/>
          <p:nvPr/>
        </p:nvSpPr>
        <p:spPr>
          <a:xfrm>
            <a:off x="572078" y="283154"/>
            <a:ext cx="11810422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3600" b="0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uk-UA" b="1" dirty="0"/>
              <a:t>Сучасні впливові іноземні </a:t>
            </a:r>
            <a:br>
              <a:rPr lang="uk-UA" b="1" dirty="0"/>
            </a:br>
            <a:r>
              <a:rPr lang="uk-UA" b="1" dirty="0"/>
              <a:t>політики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"/>
          <p:cNvSpPr/>
          <p:nvPr/>
        </p:nvSpPr>
        <p:spPr>
          <a:xfrm>
            <a:off x="-8467" y="4591211"/>
            <a:ext cx="13021735" cy="33543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4" name="Rectangle"/>
          <p:cNvSpPr/>
          <p:nvPr/>
        </p:nvSpPr>
        <p:spPr>
          <a:xfrm>
            <a:off x="10179444" y="5044868"/>
            <a:ext cx="2060845" cy="2447074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7" name="To identify the qualities of the political leader, necessary for the presidential candidate, in order to gain voter support"/>
          <p:cNvSpPr txBox="1"/>
          <p:nvPr/>
        </p:nvSpPr>
        <p:spPr>
          <a:xfrm>
            <a:off x="725576" y="1711091"/>
            <a:ext cx="11408112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3600"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algn="just"/>
            <a:r>
              <a:rPr lang="uk-UA" sz="3200" b="1" dirty="0"/>
              <a:t>З’ясувати:</a:t>
            </a:r>
          </a:p>
          <a:p>
            <a:pPr marL="571500" indent="-393700" algn="just">
              <a:buFont typeface="Wingdings" panose="05000000000000000000" pitchFamily="2" charset="2"/>
              <a:buChar char="ü"/>
            </a:pPr>
            <a:r>
              <a:rPr lang="uk-UA" sz="3200" dirty="0"/>
              <a:t>Що думають українські виборці про потенційних учасників президентських виборчих перегонів</a:t>
            </a:r>
          </a:p>
          <a:p>
            <a:pPr marL="571500" indent="-393700" algn="just">
              <a:buFont typeface="Wingdings" panose="05000000000000000000" pitchFamily="2" charset="2"/>
              <a:buChar char="ü"/>
            </a:pPr>
            <a:endParaRPr lang="uk-UA" sz="800" dirty="0"/>
          </a:p>
          <a:p>
            <a:pPr marL="571500" indent="-393700" algn="just">
              <a:buFont typeface="Wingdings" panose="05000000000000000000" pitchFamily="2" charset="2"/>
              <a:buChar char="ü"/>
            </a:pPr>
            <a:r>
              <a:rPr lang="uk-UA" sz="3200" dirty="0"/>
              <a:t>Які риси, на думку українських виборців, мають бути притаманні лідеру нації</a:t>
            </a:r>
          </a:p>
        </p:txBody>
      </p:sp>
      <p:pic>
        <p:nvPicPr>
          <p:cNvPr id="128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85522" y="5189543"/>
            <a:ext cx="1646289" cy="2181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" descr="Image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185822" y="5182785"/>
            <a:ext cx="1646289" cy="2195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" descr="Image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553321" y="5182785"/>
            <a:ext cx="1711891" cy="2195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" descr="Image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8019366" y="5189543"/>
            <a:ext cx="1580402" cy="2181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" descr="Image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0301822" y="5182785"/>
            <a:ext cx="1816090" cy="219505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ORTRAIT OF THE RESPONDENT"/>
          <p:cNvSpPr txBox="1"/>
          <p:nvPr/>
        </p:nvSpPr>
        <p:spPr>
          <a:xfrm>
            <a:off x="725576" y="569433"/>
            <a:ext cx="997236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3600" b="0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uk-UA" b="1" dirty="0"/>
              <a:t>Цілі проекту</a:t>
            </a:r>
            <a:endParaRPr b="1"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914097" y="1982914"/>
            <a:ext cx="7416801" cy="6860275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Power"/>
          <p:cNvSpPr txBox="1"/>
          <p:nvPr/>
        </p:nvSpPr>
        <p:spPr>
          <a:xfrm>
            <a:off x="8467529" y="7927048"/>
            <a:ext cx="75180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Сила</a:t>
            </a:r>
            <a:endParaRPr dirty="0"/>
          </a:p>
        </p:txBody>
      </p:sp>
      <p:sp>
        <p:nvSpPr>
          <p:cNvPr id="336" name="Intelligence"/>
          <p:cNvSpPr txBox="1"/>
          <p:nvPr/>
        </p:nvSpPr>
        <p:spPr>
          <a:xfrm>
            <a:off x="4198333" y="7927048"/>
            <a:ext cx="89127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Розум</a:t>
            </a:r>
            <a:endParaRPr dirty="0"/>
          </a:p>
        </p:txBody>
      </p:sp>
      <p:sp>
        <p:nvSpPr>
          <p:cNvPr id="337" name="Empathy"/>
          <p:cNvSpPr txBox="1"/>
          <p:nvPr/>
        </p:nvSpPr>
        <p:spPr>
          <a:xfrm>
            <a:off x="1914998" y="3756065"/>
            <a:ext cx="1106072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Емпатія</a:t>
            </a:r>
            <a:endParaRPr dirty="0"/>
          </a:p>
        </p:txBody>
      </p:sp>
      <p:sp>
        <p:nvSpPr>
          <p:cNvPr id="338" name="Circle"/>
          <p:cNvSpPr/>
          <p:nvPr/>
        </p:nvSpPr>
        <p:spPr>
          <a:xfrm>
            <a:off x="7254550" y="6352227"/>
            <a:ext cx="140536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39" name="Line"/>
          <p:cNvSpPr/>
          <p:nvPr/>
        </p:nvSpPr>
        <p:spPr>
          <a:xfrm flipV="1">
            <a:off x="7324818" y="4950009"/>
            <a:ext cx="21664" cy="1527635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40" name="Macron"/>
          <p:cNvSpPr txBox="1"/>
          <p:nvPr/>
        </p:nvSpPr>
        <p:spPr>
          <a:xfrm>
            <a:off x="7628783" y="4535877"/>
            <a:ext cx="767839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 err="1"/>
              <a:t>Макрон</a:t>
            </a:r>
            <a:endParaRPr dirty="0"/>
          </a:p>
        </p:txBody>
      </p:sp>
      <p:pic>
        <p:nvPicPr>
          <p:cNvPr id="341" name="15238756895ad47f696396b3.87568545.jpg" descr="15238756895ad47f696396b3.87568545.jpg"/>
          <p:cNvPicPr>
            <a:picLocks noChangeAspect="1"/>
          </p:cNvPicPr>
          <p:nvPr/>
        </p:nvPicPr>
        <p:blipFill>
          <a:blip r:embed="rId3" cstate="print">
            <a:extLst/>
          </a:blip>
          <a:srcRect l="49973" t="8180" r="5219" b="24603"/>
          <a:stretch>
            <a:fillRect/>
          </a:stretch>
        </p:blipFill>
        <p:spPr>
          <a:xfrm>
            <a:off x="7094170" y="4440805"/>
            <a:ext cx="508360" cy="508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0" h="20595" extrusionOk="0">
                <a:moveTo>
                  <a:pt x="9840" y="0"/>
                </a:moveTo>
                <a:cubicBezTo>
                  <a:pt x="7324" y="0"/>
                  <a:pt x="4800" y="998"/>
                  <a:pt x="2880" y="3008"/>
                </a:cubicBezTo>
                <a:cubicBezTo>
                  <a:pt x="-960" y="7028"/>
                  <a:pt x="-960" y="13560"/>
                  <a:pt x="2880" y="17580"/>
                </a:cubicBezTo>
                <a:cubicBezTo>
                  <a:pt x="6720" y="21600"/>
                  <a:pt x="12960" y="21600"/>
                  <a:pt x="16800" y="17580"/>
                </a:cubicBezTo>
                <a:cubicBezTo>
                  <a:pt x="20640" y="13560"/>
                  <a:pt x="20640" y="7028"/>
                  <a:pt x="16800" y="3008"/>
                </a:cubicBezTo>
                <a:cubicBezTo>
                  <a:pt x="14880" y="998"/>
                  <a:pt x="12356" y="0"/>
                  <a:pt x="9840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42" name="Circle"/>
          <p:cNvSpPr/>
          <p:nvPr/>
        </p:nvSpPr>
        <p:spPr>
          <a:xfrm>
            <a:off x="6297817" y="7114227"/>
            <a:ext cx="140535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43" name="Line"/>
          <p:cNvSpPr/>
          <p:nvPr/>
        </p:nvSpPr>
        <p:spPr>
          <a:xfrm flipV="1">
            <a:off x="6368085" y="5780056"/>
            <a:ext cx="1" cy="1459588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44" name="Image" descr="Image"/>
          <p:cNvPicPr>
            <a:picLocks noChangeAspect="1"/>
          </p:cNvPicPr>
          <p:nvPr/>
        </p:nvPicPr>
        <p:blipFill>
          <a:blip r:embed="rId4" cstate="print">
            <a:extLst/>
          </a:blip>
          <a:srcRect l="1169" t="4889" r="7465" b="32266"/>
          <a:stretch>
            <a:fillRect/>
          </a:stretch>
        </p:blipFill>
        <p:spPr>
          <a:xfrm>
            <a:off x="6117110" y="5339282"/>
            <a:ext cx="508360" cy="508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0" h="20595" extrusionOk="0">
                <a:moveTo>
                  <a:pt x="9840" y="0"/>
                </a:moveTo>
                <a:cubicBezTo>
                  <a:pt x="7324" y="0"/>
                  <a:pt x="4800" y="998"/>
                  <a:pt x="2880" y="3008"/>
                </a:cubicBezTo>
                <a:cubicBezTo>
                  <a:pt x="-960" y="7028"/>
                  <a:pt x="-960" y="13560"/>
                  <a:pt x="2880" y="17580"/>
                </a:cubicBezTo>
                <a:cubicBezTo>
                  <a:pt x="6720" y="21600"/>
                  <a:pt x="12960" y="21600"/>
                  <a:pt x="16800" y="17580"/>
                </a:cubicBezTo>
                <a:cubicBezTo>
                  <a:pt x="20640" y="13560"/>
                  <a:pt x="20640" y="7028"/>
                  <a:pt x="16800" y="3008"/>
                </a:cubicBezTo>
                <a:cubicBezTo>
                  <a:pt x="14880" y="998"/>
                  <a:pt x="12356" y="0"/>
                  <a:pt x="9840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45" name="Circle"/>
          <p:cNvSpPr/>
          <p:nvPr/>
        </p:nvSpPr>
        <p:spPr>
          <a:xfrm>
            <a:off x="5863895" y="6807646"/>
            <a:ext cx="140536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46" name="Line"/>
          <p:cNvSpPr/>
          <p:nvPr/>
        </p:nvSpPr>
        <p:spPr>
          <a:xfrm flipH="1" flipV="1">
            <a:off x="5893616" y="5566754"/>
            <a:ext cx="40549" cy="1366309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47" name="img_top.jpg" descr="img_top.jpg"/>
          <p:cNvPicPr>
            <a:picLocks noChangeAspect="1"/>
          </p:cNvPicPr>
          <p:nvPr/>
        </p:nvPicPr>
        <p:blipFill>
          <a:blip r:embed="rId5" cstate="print">
            <a:extLst/>
          </a:blip>
          <a:srcRect l="23499" t="696" r="22545" b="27389"/>
          <a:stretch>
            <a:fillRect/>
          </a:stretch>
        </p:blipFill>
        <p:spPr>
          <a:xfrm>
            <a:off x="5653655" y="5065392"/>
            <a:ext cx="508360" cy="508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0" h="20595" extrusionOk="0">
                <a:moveTo>
                  <a:pt x="9840" y="0"/>
                </a:moveTo>
                <a:cubicBezTo>
                  <a:pt x="7324" y="0"/>
                  <a:pt x="4800" y="998"/>
                  <a:pt x="2880" y="3008"/>
                </a:cubicBezTo>
                <a:cubicBezTo>
                  <a:pt x="-960" y="7028"/>
                  <a:pt x="-960" y="13560"/>
                  <a:pt x="2880" y="17580"/>
                </a:cubicBezTo>
                <a:cubicBezTo>
                  <a:pt x="6720" y="21600"/>
                  <a:pt x="12960" y="21600"/>
                  <a:pt x="16800" y="17580"/>
                </a:cubicBezTo>
                <a:cubicBezTo>
                  <a:pt x="20640" y="13560"/>
                  <a:pt x="20640" y="7028"/>
                  <a:pt x="16800" y="3008"/>
                </a:cubicBezTo>
                <a:cubicBezTo>
                  <a:pt x="14880" y="998"/>
                  <a:pt x="12356" y="0"/>
                  <a:pt x="9840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48" name="Merkel"/>
          <p:cNvSpPr txBox="1"/>
          <p:nvPr/>
        </p:nvSpPr>
        <p:spPr>
          <a:xfrm>
            <a:off x="6622767" y="5426077"/>
            <a:ext cx="873637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Меркель</a:t>
            </a:r>
            <a:endParaRPr dirty="0"/>
          </a:p>
        </p:txBody>
      </p:sp>
      <p:sp>
        <p:nvSpPr>
          <p:cNvPr id="349" name="Trump"/>
          <p:cNvSpPr txBox="1"/>
          <p:nvPr/>
        </p:nvSpPr>
        <p:spPr>
          <a:xfrm>
            <a:off x="6121212" y="4955189"/>
            <a:ext cx="662041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 err="1"/>
              <a:t>Трамп</a:t>
            </a:r>
            <a:endParaRPr dirty="0"/>
          </a:p>
        </p:txBody>
      </p:sp>
      <p:sp>
        <p:nvSpPr>
          <p:cNvPr id="21" name="ICONIC POLITICAL LEADERS"/>
          <p:cNvSpPr txBox="1"/>
          <p:nvPr/>
        </p:nvSpPr>
        <p:spPr>
          <a:xfrm>
            <a:off x="572078" y="283154"/>
            <a:ext cx="11810422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3600" b="0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uk-UA" b="1" dirty="0"/>
              <a:t>Сучасні впливові іноземні </a:t>
            </a:r>
            <a:br>
              <a:rPr lang="uk-UA" b="1" dirty="0"/>
            </a:br>
            <a:r>
              <a:rPr lang="uk-UA" b="1" dirty="0"/>
              <a:t>політики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914097" y="1982914"/>
            <a:ext cx="7416801" cy="6860275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Power"/>
          <p:cNvSpPr txBox="1"/>
          <p:nvPr/>
        </p:nvSpPr>
        <p:spPr>
          <a:xfrm>
            <a:off x="8467529" y="7927048"/>
            <a:ext cx="75180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Сила</a:t>
            </a:r>
            <a:endParaRPr dirty="0"/>
          </a:p>
        </p:txBody>
      </p:sp>
      <p:sp>
        <p:nvSpPr>
          <p:cNvPr id="355" name="Intelligence"/>
          <p:cNvSpPr txBox="1"/>
          <p:nvPr/>
        </p:nvSpPr>
        <p:spPr>
          <a:xfrm>
            <a:off x="4198333" y="7927048"/>
            <a:ext cx="89127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Розум</a:t>
            </a:r>
            <a:endParaRPr dirty="0"/>
          </a:p>
        </p:txBody>
      </p:sp>
      <p:sp>
        <p:nvSpPr>
          <p:cNvPr id="356" name="Empathy"/>
          <p:cNvSpPr txBox="1"/>
          <p:nvPr/>
        </p:nvSpPr>
        <p:spPr>
          <a:xfrm>
            <a:off x="1914998" y="3756065"/>
            <a:ext cx="1106072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Емпатія</a:t>
            </a:r>
            <a:endParaRPr dirty="0"/>
          </a:p>
        </p:txBody>
      </p:sp>
      <p:sp>
        <p:nvSpPr>
          <p:cNvPr id="357" name="Circle"/>
          <p:cNvSpPr/>
          <p:nvPr/>
        </p:nvSpPr>
        <p:spPr>
          <a:xfrm>
            <a:off x="5459616" y="5954294"/>
            <a:ext cx="140536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58" name="Line"/>
          <p:cNvSpPr/>
          <p:nvPr/>
        </p:nvSpPr>
        <p:spPr>
          <a:xfrm flipH="1" flipV="1">
            <a:off x="5471776" y="5318101"/>
            <a:ext cx="58110" cy="761610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59" name="Circle"/>
          <p:cNvSpPr/>
          <p:nvPr/>
        </p:nvSpPr>
        <p:spPr>
          <a:xfrm>
            <a:off x="7254550" y="6352227"/>
            <a:ext cx="140536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60" name="Line"/>
          <p:cNvSpPr/>
          <p:nvPr/>
        </p:nvSpPr>
        <p:spPr>
          <a:xfrm flipV="1">
            <a:off x="7324818" y="4950009"/>
            <a:ext cx="21664" cy="1527635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61" name="Macron"/>
          <p:cNvSpPr txBox="1"/>
          <p:nvPr/>
        </p:nvSpPr>
        <p:spPr>
          <a:xfrm>
            <a:off x="7628783" y="4535877"/>
            <a:ext cx="767839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 err="1"/>
              <a:t>Макрон</a:t>
            </a:r>
            <a:endParaRPr dirty="0"/>
          </a:p>
        </p:txBody>
      </p:sp>
      <p:pic>
        <p:nvPicPr>
          <p:cNvPr id="362" name="15238756895ad47f696396b3.87568545.jpg" descr="15238756895ad47f696396b3.87568545.jpg"/>
          <p:cNvPicPr>
            <a:picLocks noChangeAspect="1"/>
          </p:cNvPicPr>
          <p:nvPr/>
        </p:nvPicPr>
        <p:blipFill>
          <a:blip r:embed="rId3" cstate="print">
            <a:extLst/>
          </a:blip>
          <a:srcRect l="49973" t="8180" r="5219" b="24603"/>
          <a:stretch>
            <a:fillRect/>
          </a:stretch>
        </p:blipFill>
        <p:spPr>
          <a:xfrm>
            <a:off x="7094170" y="4440805"/>
            <a:ext cx="508360" cy="508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0" h="20595" extrusionOk="0">
                <a:moveTo>
                  <a:pt x="9840" y="0"/>
                </a:moveTo>
                <a:cubicBezTo>
                  <a:pt x="7324" y="0"/>
                  <a:pt x="4800" y="998"/>
                  <a:pt x="2880" y="3008"/>
                </a:cubicBezTo>
                <a:cubicBezTo>
                  <a:pt x="-960" y="7028"/>
                  <a:pt x="-960" y="13560"/>
                  <a:pt x="2880" y="17580"/>
                </a:cubicBezTo>
                <a:cubicBezTo>
                  <a:pt x="6720" y="21600"/>
                  <a:pt x="12960" y="21600"/>
                  <a:pt x="16800" y="17580"/>
                </a:cubicBezTo>
                <a:cubicBezTo>
                  <a:pt x="20640" y="13560"/>
                  <a:pt x="20640" y="7028"/>
                  <a:pt x="16800" y="3008"/>
                </a:cubicBezTo>
                <a:cubicBezTo>
                  <a:pt x="14880" y="998"/>
                  <a:pt x="12356" y="0"/>
                  <a:pt x="9840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63" name="Circle"/>
          <p:cNvSpPr/>
          <p:nvPr/>
        </p:nvSpPr>
        <p:spPr>
          <a:xfrm>
            <a:off x="6297817" y="7114227"/>
            <a:ext cx="140535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64" name="Line"/>
          <p:cNvSpPr/>
          <p:nvPr/>
        </p:nvSpPr>
        <p:spPr>
          <a:xfrm flipV="1">
            <a:off x="6368085" y="5780056"/>
            <a:ext cx="1" cy="1459588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65" name="Image" descr="Image"/>
          <p:cNvPicPr>
            <a:picLocks noChangeAspect="1"/>
          </p:cNvPicPr>
          <p:nvPr/>
        </p:nvPicPr>
        <p:blipFill>
          <a:blip r:embed="rId4" cstate="print">
            <a:extLst/>
          </a:blip>
          <a:srcRect l="1169" t="4889" r="7465" b="32266"/>
          <a:stretch>
            <a:fillRect/>
          </a:stretch>
        </p:blipFill>
        <p:spPr>
          <a:xfrm>
            <a:off x="6117110" y="5339282"/>
            <a:ext cx="508360" cy="508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0" h="20595" extrusionOk="0">
                <a:moveTo>
                  <a:pt x="9840" y="0"/>
                </a:moveTo>
                <a:cubicBezTo>
                  <a:pt x="7324" y="0"/>
                  <a:pt x="4800" y="998"/>
                  <a:pt x="2880" y="3008"/>
                </a:cubicBezTo>
                <a:cubicBezTo>
                  <a:pt x="-960" y="7028"/>
                  <a:pt x="-960" y="13560"/>
                  <a:pt x="2880" y="17580"/>
                </a:cubicBezTo>
                <a:cubicBezTo>
                  <a:pt x="6720" y="21600"/>
                  <a:pt x="12960" y="21600"/>
                  <a:pt x="16800" y="17580"/>
                </a:cubicBezTo>
                <a:cubicBezTo>
                  <a:pt x="20640" y="13560"/>
                  <a:pt x="20640" y="7028"/>
                  <a:pt x="16800" y="3008"/>
                </a:cubicBezTo>
                <a:cubicBezTo>
                  <a:pt x="14880" y="998"/>
                  <a:pt x="12356" y="0"/>
                  <a:pt x="9840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66" name="Circle"/>
          <p:cNvSpPr/>
          <p:nvPr/>
        </p:nvSpPr>
        <p:spPr>
          <a:xfrm>
            <a:off x="5863895" y="6807646"/>
            <a:ext cx="140536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67" name="Line"/>
          <p:cNvSpPr/>
          <p:nvPr/>
        </p:nvSpPr>
        <p:spPr>
          <a:xfrm flipH="1" flipV="1">
            <a:off x="5893616" y="5566754"/>
            <a:ext cx="40549" cy="1366309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68" name="img_top.jpg" descr="img_top.jpg"/>
          <p:cNvPicPr>
            <a:picLocks noChangeAspect="1"/>
          </p:cNvPicPr>
          <p:nvPr/>
        </p:nvPicPr>
        <p:blipFill>
          <a:blip r:embed="rId5" cstate="print">
            <a:extLst/>
          </a:blip>
          <a:srcRect l="23499" t="696" r="22545" b="27389"/>
          <a:stretch>
            <a:fillRect/>
          </a:stretch>
        </p:blipFill>
        <p:spPr>
          <a:xfrm>
            <a:off x="5653655" y="5065392"/>
            <a:ext cx="508360" cy="508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0" h="20595" extrusionOk="0">
                <a:moveTo>
                  <a:pt x="9840" y="0"/>
                </a:moveTo>
                <a:cubicBezTo>
                  <a:pt x="7324" y="0"/>
                  <a:pt x="4800" y="998"/>
                  <a:pt x="2880" y="3008"/>
                </a:cubicBezTo>
                <a:cubicBezTo>
                  <a:pt x="-960" y="7028"/>
                  <a:pt x="-960" y="13560"/>
                  <a:pt x="2880" y="17580"/>
                </a:cubicBezTo>
                <a:cubicBezTo>
                  <a:pt x="6720" y="21600"/>
                  <a:pt x="12960" y="21600"/>
                  <a:pt x="16800" y="17580"/>
                </a:cubicBezTo>
                <a:cubicBezTo>
                  <a:pt x="20640" y="13560"/>
                  <a:pt x="20640" y="7028"/>
                  <a:pt x="16800" y="3008"/>
                </a:cubicBezTo>
                <a:cubicBezTo>
                  <a:pt x="14880" y="998"/>
                  <a:pt x="12356" y="0"/>
                  <a:pt x="9840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369" name="vladimir-putin-1520760528.jpg" descr="vladimir-putin-1520760528.jpg"/>
          <p:cNvPicPr>
            <a:picLocks noChangeAspect="1"/>
          </p:cNvPicPr>
          <p:nvPr/>
        </p:nvPicPr>
        <p:blipFill>
          <a:blip r:embed="rId6" cstate="print">
            <a:extLst/>
          </a:blip>
          <a:srcRect l="27148" t="3173" r="44084" b="48898"/>
          <a:stretch>
            <a:fillRect/>
          </a:stretch>
        </p:blipFill>
        <p:spPr>
          <a:xfrm>
            <a:off x="5106951" y="4834716"/>
            <a:ext cx="508359" cy="508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0" h="20595" extrusionOk="0">
                <a:moveTo>
                  <a:pt x="9840" y="0"/>
                </a:moveTo>
                <a:cubicBezTo>
                  <a:pt x="7324" y="0"/>
                  <a:pt x="4800" y="998"/>
                  <a:pt x="2880" y="3008"/>
                </a:cubicBezTo>
                <a:cubicBezTo>
                  <a:pt x="-960" y="7028"/>
                  <a:pt x="-960" y="13560"/>
                  <a:pt x="2880" y="17580"/>
                </a:cubicBezTo>
                <a:cubicBezTo>
                  <a:pt x="6720" y="21600"/>
                  <a:pt x="12960" y="21600"/>
                  <a:pt x="16800" y="17580"/>
                </a:cubicBezTo>
                <a:cubicBezTo>
                  <a:pt x="20640" y="13560"/>
                  <a:pt x="20640" y="7028"/>
                  <a:pt x="16800" y="3008"/>
                </a:cubicBezTo>
                <a:cubicBezTo>
                  <a:pt x="14880" y="998"/>
                  <a:pt x="12356" y="0"/>
                  <a:pt x="9840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70" name="Putin"/>
          <p:cNvSpPr txBox="1"/>
          <p:nvPr/>
        </p:nvSpPr>
        <p:spPr>
          <a:xfrm>
            <a:off x="4551195" y="4955189"/>
            <a:ext cx="578685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Путін</a:t>
            </a:r>
            <a:endParaRPr dirty="0"/>
          </a:p>
        </p:txBody>
      </p:sp>
      <p:sp>
        <p:nvSpPr>
          <p:cNvPr id="371" name="Merkel"/>
          <p:cNvSpPr txBox="1"/>
          <p:nvPr/>
        </p:nvSpPr>
        <p:spPr>
          <a:xfrm>
            <a:off x="6622767" y="5426077"/>
            <a:ext cx="873637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Меркель</a:t>
            </a:r>
            <a:endParaRPr dirty="0"/>
          </a:p>
        </p:txBody>
      </p:sp>
      <p:sp>
        <p:nvSpPr>
          <p:cNvPr id="372" name="Trump"/>
          <p:cNvSpPr txBox="1"/>
          <p:nvPr/>
        </p:nvSpPr>
        <p:spPr>
          <a:xfrm>
            <a:off x="6121212" y="4955189"/>
            <a:ext cx="662041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 err="1"/>
              <a:t>Трамп</a:t>
            </a:r>
            <a:endParaRPr dirty="0"/>
          </a:p>
        </p:txBody>
      </p:sp>
      <p:sp>
        <p:nvSpPr>
          <p:cNvPr id="25" name="ICONIC POLITICAL LEADERS"/>
          <p:cNvSpPr txBox="1"/>
          <p:nvPr/>
        </p:nvSpPr>
        <p:spPr>
          <a:xfrm>
            <a:off x="572078" y="283154"/>
            <a:ext cx="11810422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3600" b="0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uk-UA" b="1" dirty="0"/>
              <a:t>Сучасні впливові іноземні </a:t>
            </a:r>
            <a:br>
              <a:rPr lang="uk-UA" b="1" dirty="0"/>
            </a:br>
            <a:r>
              <a:rPr lang="uk-UA" b="1" dirty="0"/>
              <a:t>політики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914097" y="1982914"/>
            <a:ext cx="7416801" cy="6860275"/>
          </a:xfrm>
          <a:prstGeom prst="rect">
            <a:avLst/>
          </a:prstGeom>
          <a:ln w="12700">
            <a:miter lim="400000"/>
          </a:ln>
        </p:spPr>
      </p:pic>
      <p:sp>
        <p:nvSpPr>
          <p:cNvPr id="377" name="Power"/>
          <p:cNvSpPr txBox="1"/>
          <p:nvPr/>
        </p:nvSpPr>
        <p:spPr>
          <a:xfrm>
            <a:off x="8467529" y="7927048"/>
            <a:ext cx="75180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Сила</a:t>
            </a:r>
            <a:endParaRPr dirty="0"/>
          </a:p>
        </p:txBody>
      </p:sp>
      <p:sp>
        <p:nvSpPr>
          <p:cNvPr id="378" name="Intelligence"/>
          <p:cNvSpPr txBox="1"/>
          <p:nvPr/>
        </p:nvSpPr>
        <p:spPr>
          <a:xfrm>
            <a:off x="4198333" y="7927048"/>
            <a:ext cx="89127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Розум</a:t>
            </a:r>
            <a:endParaRPr dirty="0"/>
          </a:p>
        </p:txBody>
      </p:sp>
      <p:sp>
        <p:nvSpPr>
          <p:cNvPr id="379" name="Empathy"/>
          <p:cNvSpPr txBox="1"/>
          <p:nvPr/>
        </p:nvSpPr>
        <p:spPr>
          <a:xfrm>
            <a:off x="1914998" y="3756065"/>
            <a:ext cx="1106072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Емпатія</a:t>
            </a:r>
            <a:endParaRPr dirty="0"/>
          </a:p>
        </p:txBody>
      </p:sp>
      <p:sp>
        <p:nvSpPr>
          <p:cNvPr id="380" name="Circle"/>
          <p:cNvSpPr/>
          <p:nvPr/>
        </p:nvSpPr>
        <p:spPr>
          <a:xfrm>
            <a:off x="5459616" y="5954294"/>
            <a:ext cx="140536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81" name="Line"/>
          <p:cNvSpPr/>
          <p:nvPr/>
        </p:nvSpPr>
        <p:spPr>
          <a:xfrm flipH="1" flipV="1">
            <a:off x="5471776" y="5318101"/>
            <a:ext cx="58110" cy="761610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82" name="Putin"/>
          <p:cNvSpPr txBox="1"/>
          <p:nvPr/>
        </p:nvSpPr>
        <p:spPr>
          <a:xfrm>
            <a:off x="4551195" y="4955189"/>
            <a:ext cx="578685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Путін</a:t>
            </a:r>
            <a:endParaRPr dirty="0"/>
          </a:p>
        </p:txBody>
      </p:sp>
      <p:sp>
        <p:nvSpPr>
          <p:cNvPr id="383" name="Circle"/>
          <p:cNvSpPr/>
          <p:nvPr/>
        </p:nvSpPr>
        <p:spPr>
          <a:xfrm>
            <a:off x="7254550" y="6352227"/>
            <a:ext cx="140536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84" name="Line"/>
          <p:cNvSpPr/>
          <p:nvPr/>
        </p:nvSpPr>
        <p:spPr>
          <a:xfrm flipV="1">
            <a:off x="7324818" y="4950009"/>
            <a:ext cx="21664" cy="1527635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85" name="Macron"/>
          <p:cNvSpPr txBox="1"/>
          <p:nvPr/>
        </p:nvSpPr>
        <p:spPr>
          <a:xfrm>
            <a:off x="7628783" y="4535877"/>
            <a:ext cx="767839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 err="1"/>
              <a:t>Макрон</a:t>
            </a:r>
            <a:endParaRPr dirty="0"/>
          </a:p>
        </p:txBody>
      </p:sp>
      <p:pic>
        <p:nvPicPr>
          <p:cNvPr id="386" name="15238756895ad47f696396b3.87568545.jpg" descr="15238756895ad47f696396b3.87568545.jpg"/>
          <p:cNvPicPr>
            <a:picLocks noChangeAspect="1"/>
          </p:cNvPicPr>
          <p:nvPr/>
        </p:nvPicPr>
        <p:blipFill>
          <a:blip r:embed="rId3" cstate="print">
            <a:extLst/>
          </a:blip>
          <a:srcRect l="49973" t="8180" r="5219" b="24603"/>
          <a:stretch>
            <a:fillRect/>
          </a:stretch>
        </p:blipFill>
        <p:spPr>
          <a:xfrm>
            <a:off x="7094170" y="4440805"/>
            <a:ext cx="508360" cy="508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0" h="20595" extrusionOk="0">
                <a:moveTo>
                  <a:pt x="9840" y="0"/>
                </a:moveTo>
                <a:cubicBezTo>
                  <a:pt x="7324" y="0"/>
                  <a:pt x="4800" y="998"/>
                  <a:pt x="2880" y="3008"/>
                </a:cubicBezTo>
                <a:cubicBezTo>
                  <a:pt x="-960" y="7028"/>
                  <a:pt x="-960" y="13560"/>
                  <a:pt x="2880" y="17580"/>
                </a:cubicBezTo>
                <a:cubicBezTo>
                  <a:pt x="6720" y="21600"/>
                  <a:pt x="12960" y="21600"/>
                  <a:pt x="16800" y="17580"/>
                </a:cubicBezTo>
                <a:cubicBezTo>
                  <a:pt x="20640" y="13560"/>
                  <a:pt x="20640" y="7028"/>
                  <a:pt x="16800" y="3008"/>
                </a:cubicBezTo>
                <a:cubicBezTo>
                  <a:pt x="14880" y="998"/>
                  <a:pt x="12356" y="0"/>
                  <a:pt x="9840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87" name="Circle"/>
          <p:cNvSpPr/>
          <p:nvPr/>
        </p:nvSpPr>
        <p:spPr>
          <a:xfrm>
            <a:off x="6297817" y="7114227"/>
            <a:ext cx="140535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88" name="Line"/>
          <p:cNvSpPr/>
          <p:nvPr/>
        </p:nvSpPr>
        <p:spPr>
          <a:xfrm flipV="1">
            <a:off x="6368085" y="5780056"/>
            <a:ext cx="1" cy="1459588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89" name="Image" descr="Image"/>
          <p:cNvPicPr>
            <a:picLocks noChangeAspect="1"/>
          </p:cNvPicPr>
          <p:nvPr/>
        </p:nvPicPr>
        <p:blipFill>
          <a:blip r:embed="rId4" cstate="print">
            <a:extLst/>
          </a:blip>
          <a:srcRect l="1169" t="4889" r="7465" b="32266"/>
          <a:stretch>
            <a:fillRect/>
          </a:stretch>
        </p:blipFill>
        <p:spPr>
          <a:xfrm>
            <a:off x="6117110" y="5339282"/>
            <a:ext cx="508360" cy="508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0" h="20595" extrusionOk="0">
                <a:moveTo>
                  <a:pt x="9840" y="0"/>
                </a:moveTo>
                <a:cubicBezTo>
                  <a:pt x="7324" y="0"/>
                  <a:pt x="4800" y="998"/>
                  <a:pt x="2880" y="3008"/>
                </a:cubicBezTo>
                <a:cubicBezTo>
                  <a:pt x="-960" y="7028"/>
                  <a:pt x="-960" y="13560"/>
                  <a:pt x="2880" y="17580"/>
                </a:cubicBezTo>
                <a:cubicBezTo>
                  <a:pt x="6720" y="21600"/>
                  <a:pt x="12960" y="21600"/>
                  <a:pt x="16800" y="17580"/>
                </a:cubicBezTo>
                <a:cubicBezTo>
                  <a:pt x="20640" y="13560"/>
                  <a:pt x="20640" y="7028"/>
                  <a:pt x="16800" y="3008"/>
                </a:cubicBezTo>
                <a:cubicBezTo>
                  <a:pt x="14880" y="998"/>
                  <a:pt x="12356" y="0"/>
                  <a:pt x="9840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90" name="Circle"/>
          <p:cNvSpPr/>
          <p:nvPr/>
        </p:nvSpPr>
        <p:spPr>
          <a:xfrm>
            <a:off x="5863895" y="6807646"/>
            <a:ext cx="140536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91" name="Line"/>
          <p:cNvSpPr/>
          <p:nvPr/>
        </p:nvSpPr>
        <p:spPr>
          <a:xfrm flipH="1" flipV="1">
            <a:off x="5893616" y="5566754"/>
            <a:ext cx="40549" cy="1366309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92" name="img_top.jpg" descr="img_top.jpg"/>
          <p:cNvPicPr>
            <a:picLocks noChangeAspect="1"/>
          </p:cNvPicPr>
          <p:nvPr/>
        </p:nvPicPr>
        <p:blipFill>
          <a:blip r:embed="rId5" cstate="print">
            <a:extLst/>
          </a:blip>
          <a:srcRect l="23499" t="696" r="22545" b="27389"/>
          <a:stretch>
            <a:fillRect/>
          </a:stretch>
        </p:blipFill>
        <p:spPr>
          <a:xfrm>
            <a:off x="5653655" y="5065392"/>
            <a:ext cx="508360" cy="508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0" h="20595" extrusionOk="0">
                <a:moveTo>
                  <a:pt x="9840" y="0"/>
                </a:moveTo>
                <a:cubicBezTo>
                  <a:pt x="7324" y="0"/>
                  <a:pt x="4800" y="998"/>
                  <a:pt x="2880" y="3008"/>
                </a:cubicBezTo>
                <a:cubicBezTo>
                  <a:pt x="-960" y="7028"/>
                  <a:pt x="-960" y="13560"/>
                  <a:pt x="2880" y="17580"/>
                </a:cubicBezTo>
                <a:cubicBezTo>
                  <a:pt x="6720" y="21600"/>
                  <a:pt x="12960" y="21600"/>
                  <a:pt x="16800" y="17580"/>
                </a:cubicBezTo>
                <a:cubicBezTo>
                  <a:pt x="20640" y="13560"/>
                  <a:pt x="20640" y="7028"/>
                  <a:pt x="16800" y="3008"/>
                </a:cubicBezTo>
                <a:cubicBezTo>
                  <a:pt x="14880" y="998"/>
                  <a:pt x="12356" y="0"/>
                  <a:pt x="9840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93" name="Merkel"/>
          <p:cNvSpPr txBox="1"/>
          <p:nvPr/>
        </p:nvSpPr>
        <p:spPr>
          <a:xfrm>
            <a:off x="6622767" y="5426077"/>
            <a:ext cx="873637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Меркель</a:t>
            </a:r>
            <a:endParaRPr dirty="0"/>
          </a:p>
        </p:txBody>
      </p:sp>
      <p:sp>
        <p:nvSpPr>
          <p:cNvPr id="394" name="Circle"/>
          <p:cNvSpPr/>
          <p:nvPr/>
        </p:nvSpPr>
        <p:spPr>
          <a:xfrm>
            <a:off x="5572522" y="6435113"/>
            <a:ext cx="140536" cy="14053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95" name="Line"/>
          <p:cNvSpPr/>
          <p:nvPr/>
        </p:nvSpPr>
        <p:spPr>
          <a:xfrm flipH="1" flipV="1">
            <a:off x="5556437" y="4813320"/>
            <a:ext cx="86355" cy="1747209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96" name="1519994005_82e2612668085f57cada309a95355c0a.jpg" descr="1519994005_82e2612668085f57cada309a95355c0a.jpg"/>
          <p:cNvPicPr>
            <a:picLocks noChangeAspect="1"/>
          </p:cNvPicPr>
          <p:nvPr/>
        </p:nvPicPr>
        <p:blipFill>
          <a:blip r:embed="rId6" cstate="print">
            <a:extLst/>
          </a:blip>
          <a:srcRect l="18133" t="6072" r="26918" b="20689"/>
          <a:stretch>
            <a:fillRect/>
          </a:stretch>
        </p:blipFill>
        <p:spPr>
          <a:xfrm>
            <a:off x="5320034" y="4300425"/>
            <a:ext cx="508360" cy="508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0" h="20595" extrusionOk="0">
                <a:moveTo>
                  <a:pt x="9840" y="0"/>
                </a:moveTo>
                <a:cubicBezTo>
                  <a:pt x="7324" y="0"/>
                  <a:pt x="4800" y="998"/>
                  <a:pt x="2880" y="3008"/>
                </a:cubicBezTo>
                <a:cubicBezTo>
                  <a:pt x="-960" y="7028"/>
                  <a:pt x="-960" y="13560"/>
                  <a:pt x="2880" y="17580"/>
                </a:cubicBezTo>
                <a:cubicBezTo>
                  <a:pt x="6720" y="21600"/>
                  <a:pt x="12960" y="21600"/>
                  <a:pt x="16800" y="17580"/>
                </a:cubicBezTo>
                <a:cubicBezTo>
                  <a:pt x="20640" y="13560"/>
                  <a:pt x="20640" y="7028"/>
                  <a:pt x="16800" y="3008"/>
                </a:cubicBezTo>
                <a:cubicBezTo>
                  <a:pt x="14880" y="998"/>
                  <a:pt x="12356" y="0"/>
                  <a:pt x="9840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397" name="vladimir-putin-1520760528.jpg" descr="vladimir-putin-1520760528.jpg"/>
          <p:cNvPicPr>
            <a:picLocks noChangeAspect="1"/>
          </p:cNvPicPr>
          <p:nvPr/>
        </p:nvPicPr>
        <p:blipFill>
          <a:blip r:embed="rId7" cstate="print">
            <a:extLst/>
          </a:blip>
          <a:srcRect l="27148" t="3173" r="44084" b="48898"/>
          <a:stretch>
            <a:fillRect/>
          </a:stretch>
        </p:blipFill>
        <p:spPr>
          <a:xfrm>
            <a:off x="5106951" y="4834716"/>
            <a:ext cx="508359" cy="508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0" h="20595" extrusionOk="0">
                <a:moveTo>
                  <a:pt x="9840" y="0"/>
                </a:moveTo>
                <a:cubicBezTo>
                  <a:pt x="7324" y="0"/>
                  <a:pt x="4800" y="998"/>
                  <a:pt x="2880" y="3008"/>
                </a:cubicBezTo>
                <a:cubicBezTo>
                  <a:pt x="-960" y="7028"/>
                  <a:pt x="-960" y="13560"/>
                  <a:pt x="2880" y="17580"/>
                </a:cubicBezTo>
                <a:cubicBezTo>
                  <a:pt x="6720" y="21600"/>
                  <a:pt x="12960" y="21600"/>
                  <a:pt x="16800" y="17580"/>
                </a:cubicBezTo>
                <a:cubicBezTo>
                  <a:pt x="20640" y="13560"/>
                  <a:pt x="20640" y="7028"/>
                  <a:pt x="16800" y="3008"/>
                </a:cubicBezTo>
                <a:cubicBezTo>
                  <a:pt x="14880" y="998"/>
                  <a:pt x="12356" y="0"/>
                  <a:pt x="9840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98" name="Lukashenko"/>
          <p:cNvSpPr txBox="1"/>
          <p:nvPr/>
        </p:nvSpPr>
        <p:spPr>
          <a:xfrm>
            <a:off x="5840441" y="4370097"/>
            <a:ext cx="1074012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Лукашенко</a:t>
            </a:r>
            <a:endParaRPr dirty="0"/>
          </a:p>
        </p:txBody>
      </p:sp>
      <p:sp>
        <p:nvSpPr>
          <p:cNvPr id="399" name="Trump"/>
          <p:cNvSpPr txBox="1"/>
          <p:nvPr/>
        </p:nvSpPr>
        <p:spPr>
          <a:xfrm>
            <a:off x="6121212" y="4955189"/>
            <a:ext cx="662041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 err="1"/>
              <a:t>Трамп</a:t>
            </a:r>
            <a:endParaRPr dirty="0"/>
          </a:p>
        </p:txBody>
      </p:sp>
      <p:sp>
        <p:nvSpPr>
          <p:cNvPr id="29" name="ICONIC POLITICAL LEADERS"/>
          <p:cNvSpPr txBox="1"/>
          <p:nvPr/>
        </p:nvSpPr>
        <p:spPr>
          <a:xfrm>
            <a:off x="572078" y="283154"/>
            <a:ext cx="11810422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3600" b="0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uk-UA" b="1" dirty="0"/>
              <a:t>Сучасні впливові іноземні </a:t>
            </a:r>
            <a:br>
              <a:rPr lang="uk-UA" b="1" dirty="0"/>
            </a:br>
            <a:r>
              <a:rPr lang="uk-UA" b="1" dirty="0"/>
              <a:t>політики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"/>
          <p:cNvGraphicFramePr/>
          <p:nvPr>
            <p:extLst>
              <p:ext uri="{D42A27DB-BD31-4B8C-83A1-F6EECF244321}">
                <p14:modId xmlns:p14="http://schemas.microsoft.com/office/powerpoint/2010/main" val="2876298072"/>
              </p:ext>
            </p:extLst>
          </p:nvPr>
        </p:nvGraphicFramePr>
        <p:xfrm>
          <a:off x="790461" y="1918536"/>
          <a:ext cx="11423876" cy="6315751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855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5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5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5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7062"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1" dirty="0">
                          <a:solidFill>
                            <a:srgbClr val="FFFFFF"/>
                          </a:solidFill>
                          <a:sym typeface="Helvetica Neue"/>
                        </a:rPr>
                        <a:t>Політик</a:t>
                      </a:r>
                      <a:endParaRPr sz="2200" b="1" dirty="0">
                        <a:solidFill>
                          <a:srgbClr val="FFFFFF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1" dirty="0">
                          <a:solidFill>
                            <a:srgbClr val="FFFFFF"/>
                          </a:solidFill>
                          <a:sym typeface="Helvetica Neue"/>
                        </a:rPr>
                        <a:t>Сила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sym typeface="Helvetica Neue"/>
                        </a:rPr>
                        <a:t>, 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1" dirty="0">
                          <a:solidFill>
                            <a:srgbClr val="FFFFFF"/>
                          </a:solidFill>
                          <a:sym typeface="Helvetica Neue"/>
                        </a:rPr>
                        <a:t>Розум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sym typeface="Helvetica Neue"/>
                        </a:rPr>
                        <a:t>, 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1" dirty="0">
                          <a:solidFill>
                            <a:srgbClr val="FFFFFF"/>
                          </a:solidFill>
                          <a:sym typeface="Helvetica Neue"/>
                        </a:rPr>
                        <a:t>Емпатія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sym typeface="Helvetica Neue"/>
                        </a:rPr>
                        <a:t>, %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487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1" dirty="0">
                          <a:solidFill>
                            <a:schemeClr val="accent4"/>
                          </a:solidFill>
                          <a:sym typeface="Helvetica Neue"/>
                        </a:rPr>
                        <a:t>Грушевський</a:t>
                      </a:r>
                      <a:endParaRPr sz="2200" b="1" dirty="0">
                        <a:solidFill>
                          <a:schemeClr val="accent4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dirty="0">
                          <a:solidFill>
                            <a:srgbClr val="FFFFFF"/>
                          </a:solidFill>
                          <a:sym typeface="Helvetica Neue"/>
                        </a:rPr>
                        <a:t>22,0</a:t>
                      </a:r>
                      <a:endParaRPr sz="2200" dirty="0">
                        <a:solidFill>
                          <a:srgbClr val="FFFFFF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dirty="0">
                          <a:solidFill>
                            <a:srgbClr val="FFFFFF"/>
                          </a:solidFill>
                          <a:sym typeface="Helvetica Neue"/>
                        </a:rPr>
                        <a:t>54,5</a:t>
                      </a:r>
                      <a:endParaRPr sz="2200" dirty="0">
                        <a:solidFill>
                          <a:srgbClr val="FFFFFF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dirty="0">
                          <a:solidFill>
                            <a:srgbClr val="FFFFFF"/>
                          </a:solidFill>
                          <a:sym typeface="Helvetica Neue"/>
                        </a:rPr>
                        <a:t>15,0</a:t>
                      </a:r>
                      <a:endParaRPr sz="2200" dirty="0">
                        <a:solidFill>
                          <a:srgbClr val="FFFFFF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907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1" dirty="0">
                          <a:solidFill>
                            <a:schemeClr val="accent4"/>
                          </a:solidFill>
                          <a:sym typeface="Helvetica Neue"/>
                        </a:rPr>
                        <a:t>Скоропадський</a:t>
                      </a:r>
                      <a:endParaRPr sz="2200" b="1" dirty="0">
                        <a:solidFill>
                          <a:schemeClr val="accent4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dirty="0">
                          <a:solidFill>
                            <a:srgbClr val="FFFFFF"/>
                          </a:solidFill>
                          <a:sym typeface="Helvetica Neue"/>
                        </a:rPr>
                        <a:t>27,5</a:t>
                      </a:r>
                      <a:endParaRPr sz="2200" dirty="0">
                        <a:solidFill>
                          <a:srgbClr val="FFFFFF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dirty="0">
                          <a:solidFill>
                            <a:srgbClr val="FFFFFF"/>
                          </a:solidFill>
                          <a:sym typeface="Helvetica Neue"/>
                        </a:rPr>
                        <a:t>33,3</a:t>
                      </a:r>
                      <a:endParaRPr sz="2200" dirty="0">
                        <a:solidFill>
                          <a:srgbClr val="FFFFFF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dirty="0">
                          <a:solidFill>
                            <a:srgbClr val="FFFFFF"/>
                          </a:solidFill>
                          <a:sym typeface="Helvetica Neue"/>
                        </a:rPr>
                        <a:t>14,8</a:t>
                      </a:r>
                      <a:endParaRPr sz="2200" dirty="0">
                        <a:solidFill>
                          <a:srgbClr val="FFFFFF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1" dirty="0">
                          <a:solidFill>
                            <a:schemeClr val="accent4"/>
                          </a:solidFill>
                          <a:sym typeface="Helvetica Neue"/>
                        </a:rPr>
                        <a:t>Петлюра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dirty="0">
                          <a:solidFill>
                            <a:srgbClr val="FFFFFF"/>
                          </a:solidFill>
                          <a:sym typeface="Helvetica Neue"/>
                        </a:rPr>
                        <a:t>28,1</a:t>
                      </a:r>
                    </a:p>
                  </a:txBody>
                  <a:tcPr marL="50800" marR="50800" marT="50800" marB="5080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dirty="0">
                          <a:solidFill>
                            <a:srgbClr val="FFFFFF"/>
                          </a:solidFill>
                          <a:sym typeface="Helvetica Neue"/>
                        </a:rPr>
                        <a:t>32,4</a:t>
                      </a:r>
                    </a:p>
                  </a:txBody>
                  <a:tcPr marL="50800" marR="50800" marT="50800" marB="5080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dirty="0">
                          <a:solidFill>
                            <a:srgbClr val="FFFFFF"/>
                          </a:solidFill>
                          <a:sym typeface="Helvetica Neue"/>
                        </a:rPr>
                        <a:t>13,5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1" dirty="0">
                          <a:solidFill>
                            <a:schemeClr val="accent4"/>
                          </a:solidFill>
                          <a:sym typeface="Helvetica Neue"/>
                        </a:rPr>
                        <a:t>Бандера</a:t>
                      </a:r>
                      <a:endParaRPr sz="2200" b="1" dirty="0">
                        <a:solidFill>
                          <a:schemeClr val="accent4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D6D6D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dirty="0">
                          <a:solidFill>
                            <a:srgbClr val="FFFFFF"/>
                          </a:solidFill>
                          <a:sym typeface="Helvetica Neue"/>
                        </a:rPr>
                        <a:t>36,4</a:t>
                      </a:r>
                      <a:endParaRPr sz="2200" dirty="0">
                        <a:solidFill>
                          <a:srgbClr val="FFFFFF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dirty="0">
                          <a:solidFill>
                            <a:srgbClr val="FFFFFF"/>
                          </a:solidFill>
                          <a:sym typeface="Helvetica Neue"/>
                        </a:rPr>
                        <a:t>29,1</a:t>
                      </a:r>
                      <a:endParaRPr sz="2200" dirty="0">
                        <a:solidFill>
                          <a:srgbClr val="FFFFFF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dirty="0">
                          <a:solidFill>
                            <a:srgbClr val="FFFFFF"/>
                          </a:solidFill>
                          <a:sym typeface="Helvetica Neue"/>
                        </a:rPr>
                        <a:t>13,4</a:t>
                      </a:r>
                      <a:endParaRPr sz="2200" dirty="0">
                        <a:solidFill>
                          <a:srgbClr val="FFFFFF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R w="12700" cap="flat" cmpd="sng" algn="ctr">
                      <a:solidFill>
                        <a:srgbClr val="D6D6D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7907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1" u="sng" dirty="0" err="1">
                          <a:solidFill>
                            <a:schemeClr val="accent4"/>
                          </a:solidFill>
                          <a:sym typeface="Helvetica Neue"/>
                        </a:rPr>
                        <a:t>Чорновол</a:t>
                      </a:r>
                      <a:endParaRPr sz="2200" b="1" u="sng" dirty="0">
                        <a:solidFill>
                          <a:schemeClr val="accent4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u="sng" dirty="0">
                          <a:solidFill>
                            <a:srgbClr val="FFFFFF"/>
                          </a:solidFill>
                          <a:sym typeface="Helvetica Neue"/>
                        </a:rPr>
                        <a:t>27,8</a:t>
                      </a:r>
                      <a:endParaRPr sz="2200" u="sng" dirty="0">
                        <a:solidFill>
                          <a:srgbClr val="FFFFFF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u="sng" dirty="0">
                          <a:solidFill>
                            <a:srgbClr val="FFFFFF"/>
                          </a:solidFill>
                          <a:sym typeface="Helvetica Neue"/>
                        </a:rPr>
                        <a:t>48,6</a:t>
                      </a:r>
                      <a:endParaRPr sz="2200" u="sng" dirty="0">
                        <a:solidFill>
                          <a:srgbClr val="FFFFFF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u="sng" dirty="0">
                          <a:solidFill>
                            <a:srgbClr val="FFFFFF"/>
                          </a:solidFill>
                          <a:sym typeface="Helvetica Neue"/>
                        </a:rPr>
                        <a:t>16,3</a:t>
                      </a:r>
                      <a:endParaRPr sz="2200" u="sng" dirty="0">
                        <a:solidFill>
                          <a:srgbClr val="FFFFFF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907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1" dirty="0">
                          <a:solidFill>
                            <a:schemeClr val="accent4"/>
                          </a:solidFill>
                          <a:sym typeface="Helvetica Neue"/>
                        </a:rPr>
                        <a:t>Кравчук</a:t>
                      </a:r>
                      <a:endParaRPr sz="2200" b="1" dirty="0">
                        <a:solidFill>
                          <a:schemeClr val="accent4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dirty="0">
                          <a:solidFill>
                            <a:srgbClr val="FFFFFF"/>
                          </a:solidFill>
                          <a:sym typeface="Helvetica Neue"/>
                        </a:rPr>
                        <a:t>15,1</a:t>
                      </a:r>
                      <a:endParaRPr sz="2200" dirty="0">
                        <a:solidFill>
                          <a:srgbClr val="FFFFFF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dirty="0">
                          <a:solidFill>
                            <a:srgbClr val="FFFFFF"/>
                          </a:solidFill>
                          <a:sym typeface="Helvetica Neue"/>
                        </a:rPr>
                        <a:t>42,7</a:t>
                      </a:r>
                      <a:endParaRPr sz="2200" dirty="0">
                        <a:solidFill>
                          <a:srgbClr val="FFFFFF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dirty="0">
                          <a:solidFill>
                            <a:srgbClr val="FFFFFF"/>
                          </a:solidFill>
                          <a:sym typeface="Helvetica Neue"/>
                        </a:rPr>
                        <a:t>18,4</a:t>
                      </a:r>
                      <a:endParaRPr sz="2200" dirty="0">
                        <a:solidFill>
                          <a:srgbClr val="FFFFFF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907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2200" b="1" dirty="0">
                          <a:solidFill>
                            <a:schemeClr val="accent4"/>
                          </a:solidFill>
                          <a:sym typeface="Helvetica Neue"/>
                        </a:rPr>
                        <a:t>Кучма</a:t>
                      </a:r>
                      <a:endParaRPr sz="2200" b="1" dirty="0">
                        <a:solidFill>
                          <a:schemeClr val="accent4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dirty="0">
                          <a:solidFill>
                            <a:srgbClr val="FFFFFF"/>
                          </a:solidFill>
                          <a:sym typeface="Helvetica Neue"/>
                        </a:rPr>
                        <a:t>32,4</a:t>
                      </a:r>
                      <a:endParaRPr sz="2200" dirty="0">
                        <a:solidFill>
                          <a:srgbClr val="FFFFFF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dirty="0">
                          <a:solidFill>
                            <a:srgbClr val="FFFFFF"/>
                          </a:solidFill>
                          <a:sym typeface="Helvetica Neue"/>
                        </a:rPr>
                        <a:t>33,9</a:t>
                      </a:r>
                      <a:endParaRPr sz="2200" dirty="0">
                        <a:solidFill>
                          <a:srgbClr val="FFFFFF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dirty="0">
                          <a:solidFill>
                            <a:srgbClr val="FFFFFF"/>
                          </a:solidFill>
                          <a:sym typeface="Helvetica Neue"/>
                        </a:rPr>
                        <a:t>16,8</a:t>
                      </a:r>
                      <a:endParaRPr sz="2200" dirty="0">
                        <a:solidFill>
                          <a:srgbClr val="FFFFFF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7907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2200" b="1" dirty="0">
                          <a:solidFill>
                            <a:schemeClr val="accent4"/>
                          </a:solidFill>
                          <a:sym typeface="Helvetica Neue"/>
                        </a:rPr>
                        <a:t>Ющенко</a:t>
                      </a:r>
                      <a:endParaRPr sz="2200" b="1" dirty="0">
                        <a:solidFill>
                          <a:schemeClr val="accent4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dirty="0">
                          <a:solidFill>
                            <a:srgbClr val="FFFFFF"/>
                          </a:solidFill>
                          <a:sym typeface="Helvetica Neue"/>
                        </a:rPr>
                        <a:t>11,6</a:t>
                      </a:r>
                      <a:endParaRPr sz="2200" dirty="0">
                        <a:solidFill>
                          <a:srgbClr val="FFFFFF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dirty="0">
                          <a:solidFill>
                            <a:srgbClr val="FFFFFF"/>
                          </a:solidFill>
                          <a:sym typeface="Helvetica Neue"/>
                        </a:rPr>
                        <a:t>37,8</a:t>
                      </a:r>
                      <a:endParaRPr sz="2200" dirty="0">
                        <a:solidFill>
                          <a:srgbClr val="FFFFFF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dirty="0">
                          <a:solidFill>
                            <a:srgbClr val="FFFFFF"/>
                          </a:solidFill>
                          <a:sym typeface="Helvetica Neue"/>
                        </a:rPr>
                        <a:t>19,6</a:t>
                      </a:r>
                      <a:endParaRPr sz="2200" dirty="0">
                        <a:solidFill>
                          <a:srgbClr val="FFFFFF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7907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2200" b="1" dirty="0">
                          <a:solidFill>
                            <a:schemeClr val="accent4"/>
                          </a:solidFill>
                          <a:sym typeface="Helvetica Neue"/>
                        </a:rPr>
                        <a:t>Янукович</a:t>
                      </a:r>
                      <a:endParaRPr sz="2200" b="1" dirty="0">
                        <a:solidFill>
                          <a:schemeClr val="accent4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dirty="0">
                          <a:solidFill>
                            <a:srgbClr val="FFFFFF"/>
                          </a:solidFill>
                          <a:sym typeface="Helvetica Neue"/>
                        </a:rPr>
                        <a:t>20,1</a:t>
                      </a:r>
                      <a:endParaRPr sz="2200" dirty="0">
                        <a:solidFill>
                          <a:srgbClr val="FFFFFF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dirty="0">
                          <a:solidFill>
                            <a:srgbClr val="FFFFFF"/>
                          </a:solidFill>
                          <a:sym typeface="Helvetica Neue"/>
                        </a:rPr>
                        <a:t>16,7</a:t>
                      </a:r>
                      <a:endParaRPr sz="2200" dirty="0">
                        <a:solidFill>
                          <a:srgbClr val="FFFFFF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dirty="0">
                          <a:solidFill>
                            <a:srgbClr val="FFFFFF"/>
                          </a:solidFill>
                          <a:sym typeface="Helvetica Neue"/>
                        </a:rPr>
                        <a:t>11,9</a:t>
                      </a:r>
                      <a:endParaRPr sz="2200" dirty="0">
                        <a:solidFill>
                          <a:srgbClr val="FFFFFF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42198" y="8279116"/>
            <a:ext cx="10699844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000" dirty="0"/>
              <a:t>Sic! </a:t>
            </a:r>
            <a:r>
              <a:rPr kumimoji="0" lang="ru-RU" sz="32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Neue"/>
              </a:rPr>
              <a:t>Лідер</a:t>
            </a:r>
            <a:r>
              <a:rPr kumimoji="0" lang="ru-RU" sz="32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Neue"/>
              </a:rPr>
              <a:t> СРСР: Стал</a:t>
            </a:r>
            <a:r>
              <a:rPr lang="uk-UA" sz="3200" dirty="0" err="1"/>
              <a:t>ін</a:t>
            </a:r>
            <a:r>
              <a:rPr lang="uk-UA" sz="3200" dirty="0"/>
              <a:t> (</a:t>
            </a:r>
            <a:r>
              <a:rPr lang="uk-UA" sz="3200" dirty="0">
                <a:solidFill>
                  <a:srgbClr val="FFC000"/>
                </a:solidFill>
              </a:rPr>
              <a:t>53,5; </a:t>
            </a:r>
            <a:r>
              <a:rPr lang="uk-UA" sz="3200" dirty="0"/>
              <a:t>24,6;6,9)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Neue"/>
            </a:endParaRPr>
          </a:p>
        </p:txBody>
      </p:sp>
      <p:sp>
        <p:nvSpPr>
          <p:cNvPr id="7" name="ICONIC POLITICAL LEADERS"/>
          <p:cNvSpPr txBox="1"/>
          <p:nvPr/>
        </p:nvSpPr>
        <p:spPr>
          <a:xfrm>
            <a:off x="572078" y="283154"/>
            <a:ext cx="11810422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3600" b="0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uk-UA" b="1" dirty="0"/>
              <a:t>Українські політичні лідери: </a:t>
            </a:r>
            <a:br>
              <a:rPr lang="uk-UA" b="1" dirty="0"/>
            </a:br>
            <a:r>
              <a:rPr lang="uk-UA" b="1" dirty="0"/>
              <a:t>історичні постаті й екс-президенти</a:t>
            </a:r>
          </a:p>
        </p:txBody>
      </p:sp>
    </p:spTree>
    <p:extLst>
      <p:ext uri="{BB962C8B-B14F-4D97-AF65-F5344CB8AC3E}">
        <p14:creationId xmlns:p14="http://schemas.microsoft.com/office/powerpoint/2010/main" val="67782900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Rectangle"/>
          <p:cNvSpPr/>
          <p:nvPr/>
        </p:nvSpPr>
        <p:spPr>
          <a:xfrm>
            <a:off x="-8467" y="2973974"/>
            <a:ext cx="13021735" cy="478370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408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19714" y="3490475"/>
            <a:ext cx="1276007" cy="1701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" name="Image" descr="Image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443029" y="3490671"/>
            <a:ext cx="1276007" cy="1701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Image" descr="Image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066345" y="3491054"/>
            <a:ext cx="1276006" cy="1700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Image" descr="Image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5689660" y="3490475"/>
            <a:ext cx="1278009" cy="1701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Image" descr="Image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7314978" y="3491415"/>
            <a:ext cx="1276007" cy="16998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Image" descr="Image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8938293" y="3491232"/>
            <a:ext cx="1276007" cy="170022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Image" descr="Image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10563611" y="3490475"/>
            <a:ext cx="1274950" cy="1701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Image" descr="Image"/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819714" y="5539755"/>
            <a:ext cx="1276007" cy="16993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6" name="Image" descr="Image"/>
          <p:cNvPicPr>
            <a:picLocks noChangeAspect="1"/>
          </p:cNvPicPr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2443029" y="5539956"/>
            <a:ext cx="1276007" cy="1698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Image" descr="Image"/>
          <p:cNvPicPr>
            <a:picLocks noChangeAspect="1"/>
          </p:cNvPicPr>
          <p:nvPr/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4066345" y="5540078"/>
            <a:ext cx="1276006" cy="169870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8" name="Image" descr="Image"/>
          <p:cNvPicPr>
            <a:picLocks noChangeAspect="1"/>
          </p:cNvPicPr>
          <p:nvPr/>
        </p:nvPicPr>
        <p:blipFill>
          <a:blip r:embed="rId13" cstate="print">
            <a:extLst/>
          </a:blip>
          <a:stretch>
            <a:fillRect/>
          </a:stretch>
        </p:blipFill>
        <p:spPr>
          <a:xfrm>
            <a:off x="5689660" y="5539622"/>
            <a:ext cx="1276007" cy="169962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9" name="Image" descr="Image"/>
          <p:cNvPicPr>
            <a:picLocks noChangeAspect="1"/>
          </p:cNvPicPr>
          <p:nvPr/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7312976" y="5537682"/>
            <a:ext cx="1276006" cy="170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0" name="Image" descr="Image"/>
          <p:cNvPicPr>
            <a:picLocks noChangeAspect="1"/>
          </p:cNvPicPr>
          <p:nvPr/>
        </p:nvPicPr>
        <p:blipFill>
          <a:blip r:embed="rId15" cstate="print">
            <a:extLst/>
          </a:blip>
          <a:stretch>
            <a:fillRect/>
          </a:stretch>
        </p:blipFill>
        <p:spPr>
          <a:xfrm>
            <a:off x="8938293" y="5540042"/>
            <a:ext cx="1276007" cy="169878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ICONIC POLITICAL LEADERS"/>
          <p:cNvSpPr txBox="1"/>
          <p:nvPr/>
        </p:nvSpPr>
        <p:spPr>
          <a:xfrm>
            <a:off x="572078" y="283154"/>
            <a:ext cx="11810422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3600" b="0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uk-UA" b="1" dirty="0"/>
              <a:t>Потенційні учасники </a:t>
            </a:r>
            <a:br>
              <a:rPr lang="uk-UA" b="1" dirty="0"/>
            </a:br>
            <a:r>
              <a:rPr lang="uk-UA" b="1" dirty="0"/>
              <a:t>«президентських» виборчих </a:t>
            </a:r>
            <a:br>
              <a:rPr lang="uk-UA" b="1" dirty="0"/>
            </a:br>
            <a:r>
              <a:rPr lang="uk-UA" b="1" dirty="0"/>
              <a:t>перегонів в Україні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2" name="3D Bar Chart"/>
          <p:cNvGraphicFramePr/>
          <p:nvPr>
            <p:extLst>
              <p:ext uri="{D42A27DB-BD31-4B8C-83A1-F6EECF244321}">
                <p14:modId xmlns:p14="http://schemas.microsoft.com/office/powerpoint/2010/main" val="311863416"/>
              </p:ext>
            </p:extLst>
          </p:nvPr>
        </p:nvGraphicFramePr>
        <p:xfrm>
          <a:off x="6006056" y="2094571"/>
          <a:ext cx="6795544" cy="6775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25" name="The prospective candidates for the Presidency of Ukraine are supported only by not more than 10% of the voters."/>
          <p:cNvSpPr txBox="1"/>
          <p:nvPr/>
        </p:nvSpPr>
        <p:spPr>
          <a:xfrm>
            <a:off x="466853" y="5811005"/>
            <a:ext cx="340164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lnSpc>
                <a:spcPct val="80000"/>
              </a:lnSpc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uk-UA" sz="2000" dirty="0"/>
              <a:t>Жоден із потенційних кандидатів у Президенти України зараз не має підтримки навіть 10% виборців</a:t>
            </a:r>
          </a:p>
        </p:txBody>
      </p:sp>
      <p:sp>
        <p:nvSpPr>
          <p:cNvPr id="426" name="Yulia Tymoshenko…"/>
          <p:cNvSpPr txBox="1"/>
          <p:nvPr/>
        </p:nvSpPr>
        <p:spPr>
          <a:xfrm>
            <a:off x="2796724" y="2376219"/>
            <a:ext cx="4134312" cy="6196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r" defTabSz="457200">
              <a:lnSpc>
                <a:spcPct val="110000"/>
              </a:lnSpc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Юлія Тимошенко</a:t>
            </a:r>
            <a:endParaRPr dirty="0"/>
          </a:p>
          <a:p>
            <a:pPr algn="r" defTabSz="457200">
              <a:lnSpc>
                <a:spcPct val="110000"/>
              </a:lnSpc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Анатолій Гриценко</a:t>
            </a:r>
            <a:endParaRPr dirty="0"/>
          </a:p>
          <a:p>
            <a:pPr algn="r" defTabSz="457200">
              <a:lnSpc>
                <a:spcPct val="110000"/>
              </a:lnSpc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Петро Порошенко</a:t>
            </a:r>
            <a:endParaRPr dirty="0"/>
          </a:p>
          <a:p>
            <a:pPr algn="r" defTabSz="457200">
              <a:lnSpc>
                <a:spcPct val="110000"/>
              </a:lnSpc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Володимир Зеленський</a:t>
            </a:r>
            <a:endParaRPr dirty="0"/>
          </a:p>
          <a:p>
            <a:pPr algn="r" defTabSz="457200">
              <a:lnSpc>
                <a:spcPct val="110000"/>
              </a:lnSpc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>
                <a:solidFill>
                  <a:srgbClr val="FFC000"/>
                </a:solidFill>
                <a:latin typeface="+mn-lt"/>
              </a:rPr>
              <a:t>Свій кандидат</a:t>
            </a:r>
            <a:endParaRPr dirty="0">
              <a:solidFill>
                <a:srgbClr val="FFC000"/>
              </a:solidFill>
              <a:latin typeface="+mn-lt"/>
            </a:endParaRPr>
          </a:p>
          <a:p>
            <a:pPr algn="r" defTabSz="457200">
              <a:lnSpc>
                <a:spcPct val="110000"/>
              </a:lnSpc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Святослав Вакарчук</a:t>
            </a:r>
            <a:endParaRPr dirty="0"/>
          </a:p>
          <a:p>
            <a:pPr algn="r" defTabSz="457200">
              <a:lnSpc>
                <a:spcPct val="110000"/>
              </a:lnSpc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Володимир </a:t>
            </a:r>
            <a:r>
              <a:rPr lang="uk-UA" dirty="0" err="1"/>
              <a:t>Гройсман</a:t>
            </a:r>
            <a:endParaRPr dirty="0"/>
          </a:p>
          <a:p>
            <a:pPr algn="r" defTabSz="457200">
              <a:lnSpc>
                <a:spcPct val="110000"/>
              </a:lnSpc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Юрій Бойко</a:t>
            </a:r>
            <a:endParaRPr dirty="0"/>
          </a:p>
          <a:p>
            <a:pPr algn="r" defTabSz="457200">
              <a:lnSpc>
                <a:spcPct val="110000"/>
              </a:lnSpc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Вадим </a:t>
            </a:r>
            <a:r>
              <a:rPr lang="uk-UA" dirty="0" err="1"/>
              <a:t>Рабінович</a:t>
            </a:r>
            <a:endParaRPr dirty="0"/>
          </a:p>
          <a:p>
            <a:pPr algn="r" defTabSz="457200">
              <a:lnSpc>
                <a:spcPct val="110000"/>
              </a:lnSpc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Олег Ляшко</a:t>
            </a:r>
            <a:endParaRPr dirty="0"/>
          </a:p>
          <a:p>
            <a:pPr algn="r" defTabSz="457200">
              <a:lnSpc>
                <a:spcPct val="110000"/>
              </a:lnSpc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Олег Тягнибок</a:t>
            </a:r>
            <a:endParaRPr dirty="0"/>
          </a:p>
          <a:p>
            <a:pPr algn="r" defTabSz="457200">
              <a:lnSpc>
                <a:spcPct val="110000"/>
              </a:lnSpc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Надія Савченко</a:t>
            </a:r>
            <a:endParaRPr dirty="0"/>
          </a:p>
          <a:p>
            <a:pPr algn="r" defTabSz="457200">
              <a:lnSpc>
                <a:spcPct val="110000"/>
              </a:lnSpc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Андрій Білецький</a:t>
            </a:r>
            <a:endParaRPr dirty="0"/>
          </a:p>
          <a:p>
            <a:pPr algn="r" defTabSz="457200">
              <a:lnSpc>
                <a:spcPct val="110000"/>
              </a:lnSpc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Андрій </a:t>
            </a:r>
            <a:r>
              <a:rPr lang="uk-UA" dirty="0" err="1"/>
              <a:t>Коболєв</a:t>
            </a:r>
            <a:endParaRPr dirty="0"/>
          </a:p>
          <a:p>
            <a:pPr algn="r" defTabSz="457200">
              <a:lnSpc>
                <a:spcPct val="110000"/>
              </a:lnSpc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Не визначилися</a:t>
            </a:r>
            <a:endParaRPr dirty="0"/>
          </a:p>
        </p:txBody>
      </p:sp>
      <p:sp>
        <p:nvSpPr>
          <p:cNvPr id="427" name="If the presidential elections were in the nearest future, which presidential candidate would you vote for?"/>
          <p:cNvSpPr txBox="1"/>
          <p:nvPr/>
        </p:nvSpPr>
        <p:spPr>
          <a:xfrm>
            <a:off x="466854" y="2364939"/>
            <a:ext cx="2961540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lnSpc>
                <a:spcPct val="80000"/>
              </a:lnSpc>
              <a:defRPr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uk-UA" sz="2000" dirty="0"/>
              <a:t>Якби вибори Президента України відбувалися найближчої неділі, за кого б ви проголосували?</a:t>
            </a:r>
            <a:endParaRPr sz="2000" dirty="0"/>
          </a:p>
        </p:txBody>
      </p:sp>
      <p:sp>
        <p:nvSpPr>
          <p:cNvPr id="9" name="ICONIC POLITICAL LEADERS"/>
          <p:cNvSpPr txBox="1"/>
          <p:nvPr/>
        </p:nvSpPr>
        <p:spPr>
          <a:xfrm>
            <a:off x="572078" y="283154"/>
            <a:ext cx="11810422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3600" b="0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uk-UA" b="1" dirty="0"/>
              <a:t>Стартові позиції потенційних </a:t>
            </a:r>
            <a:br>
              <a:rPr lang="uk-UA" b="1" dirty="0"/>
            </a:br>
            <a:r>
              <a:rPr lang="uk-UA" b="1" dirty="0"/>
              <a:t>кандидатів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1" name="3D Stacked Bar Chart"/>
          <p:cNvGraphicFramePr/>
          <p:nvPr>
            <p:extLst>
              <p:ext uri="{D42A27DB-BD31-4B8C-83A1-F6EECF244321}">
                <p14:modId xmlns:p14="http://schemas.microsoft.com/office/powerpoint/2010/main" val="3108159004"/>
              </p:ext>
            </p:extLst>
          </p:nvPr>
        </p:nvGraphicFramePr>
        <p:xfrm>
          <a:off x="3134972" y="1867693"/>
          <a:ext cx="9475480" cy="65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2" name="Vitali Klitschko…"/>
          <p:cNvSpPr txBox="1"/>
          <p:nvPr/>
        </p:nvSpPr>
        <p:spPr>
          <a:xfrm>
            <a:off x="343779" y="2230016"/>
            <a:ext cx="3050248" cy="570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r" defTabSz="457200">
              <a:lnSpc>
                <a:spcPct val="118000"/>
              </a:lnSpc>
              <a:spcBef>
                <a:spcPts val="200"/>
              </a:spcBef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Кличко</a:t>
            </a:r>
            <a:endParaRPr dirty="0"/>
          </a:p>
          <a:p>
            <a:pPr algn="r" defTabSz="457200">
              <a:lnSpc>
                <a:spcPct val="118000"/>
              </a:lnSpc>
              <a:spcBef>
                <a:spcPts val="200"/>
              </a:spcBef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Кучма</a:t>
            </a:r>
            <a:endParaRPr dirty="0"/>
          </a:p>
          <a:p>
            <a:pPr algn="r" defTabSz="457200">
              <a:lnSpc>
                <a:spcPct val="118000"/>
              </a:lnSpc>
              <a:spcBef>
                <a:spcPts val="200"/>
              </a:spcBef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Тимошенко</a:t>
            </a:r>
            <a:endParaRPr dirty="0"/>
          </a:p>
          <a:p>
            <a:pPr algn="r" defTabSz="457200">
              <a:lnSpc>
                <a:spcPct val="118000"/>
              </a:lnSpc>
              <a:spcBef>
                <a:spcPts val="200"/>
              </a:spcBef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Савченко</a:t>
            </a:r>
            <a:endParaRPr dirty="0"/>
          </a:p>
          <a:p>
            <a:pPr algn="r" defTabSz="457200">
              <a:lnSpc>
                <a:spcPct val="118000"/>
              </a:lnSpc>
              <a:spcBef>
                <a:spcPts val="200"/>
              </a:spcBef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 err="1"/>
              <a:t>Гройсман</a:t>
            </a:r>
            <a:endParaRPr dirty="0"/>
          </a:p>
          <a:p>
            <a:pPr algn="r" defTabSz="457200">
              <a:lnSpc>
                <a:spcPct val="118000"/>
              </a:lnSpc>
              <a:spcBef>
                <a:spcPts val="200"/>
              </a:spcBef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Порошенко</a:t>
            </a:r>
            <a:endParaRPr dirty="0"/>
          </a:p>
          <a:p>
            <a:pPr algn="r" defTabSz="457200">
              <a:lnSpc>
                <a:spcPct val="118000"/>
              </a:lnSpc>
              <a:spcBef>
                <a:spcPts val="200"/>
              </a:spcBef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Янукович</a:t>
            </a:r>
            <a:endParaRPr dirty="0"/>
          </a:p>
          <a:p>
            <a:pPr algn="r" defTabSz="457200">
              <a:lnSpc>
                <a:spcPct val="118000"/>
              </a:lnSpc>
              <a:spcBef>
                <a:spcPts val="200"/>
              </a:spcBef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Ляшко</a:t>
            </a:r>
            <a:endParaRPr dirty="0"/>
          </a:p>
          <a:p>
            <a:pPr algn="r" defTabSz="457200">
              <a:lnSpc>
                <a:spcPct val="118000"/>
              </a:lnSpc>
              <a:spcBef>
                <a:spcPts val="200"/>
              </a:spcBef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Кравчук</a:t>
            </a:r>
            <a:endParaRPr dirty="0"/>
          </a:p>
          <a:p>
            <a:pPr algn="r" defTabSz="457200">
              <a:lnSpc>
                <a:spcPct val="118000"/>
              </a:lnSpc>
              <a:spcBef>
                <a:spcPts val="200"/>
              </a:spcBef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Вакарчук</a:t>
            </a:r>
            <a:endParaRPr dirty="0"/>
          </a:p>
          <a:p>
            <a:pPr algn="r" defTabSz="457200">
              <a:lnSpc>
                <a:spcPct val="118000"/>
              </a:lnSpc>
              <a:spcBef>
                <a:spcPts val="200"/>
              </a:spcBef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Ющенко</a:t>
            </a:r>
            <a:endParaRPr dirty="0"/>
          </a:p>
          <a:p>
            <a:pPr algn="r" defTabSz="457200">
              <a:lnSpc>
                <a:spcPct val="118000"/>
              </a:lnSpc>
              <a:spcBef>
                <a:spcPts val="200"/>
              </a:spcBef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Зеленський</a:t>
            </a:r>
            <a:endParaRPr dirty="0"/>
          </a:p>
        </p:txBody>
      </p:sp>
      <p:sp>
        <p:nvSpPr>
          <p:cNvPr id="7" name="THE ADVANTAGES OF 3D-METHODOLOGY"/>
          <p:cNvSpPr txBox="1"/>
          <p:nvPr/>
        </p:nvSpPr>
        <p:spPr>
          <a:xfrm>
            <a:off x="790341" y="557492"/>
            <a:ext cx="997236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3600" b="0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uk-UA" b="1" dirty="0" err="1"/>
              <a:t>Укра</a:t>
            </a:r>
            <a:r>
              <a:rPr lang="ru-RU" b="1" dirty="0" err="1"/>
              <a:t>їнський</a:t>
            </a:r>
            <a:r>
              <a:rPr lang="ru-RU" b="1" dirty="0"/>
              <a:t> </a:t>
            </a:r>
            <a:r>
              <a:rPr lang="ru-RU" b="1" dirty="0" err="1"/>
              <a:t>політикум</a:t>
            </a:r>
            <a:r>
              <a:rPr lang="ru-RU" b="1" dirty="0"/>
              <a:t>: сила</a:t>
            </a:r>
            <a:endParaRPr lang="uk-UA" b="1" dirty="0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6" name="3D Stacked Bar Chart"/>
          <p:cNvGraphicFramePr/>
          <p:nvPr>
            <p:extLst>
              <p:ext uri="{D42A27DB-BD31-4B8C-83A1-F6EECF244321}">
                <p14:modId xmlns:p14="http://schemas.microsoft.com/office/powerpoint/2010/main" val="1279002285"/>
              </p:ext>
            </p:extLst>
          </p:nvPr>
        </p:nvGraphicFramePr>
        <p:xfrm>
          <a:off x="3136563" y="1880452"/>
          <a:ext cx="9548069" cy="649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7" name="Petro Poroshenko…"/>
          <p:cNvSpPr txBox="1"/>
          <p:nvPr/>
        </p:nvSpPr>
        <p:spPr>
          <a:xfrm>
            <a:off x="343779" y="2184141"/>
            <a:ext cx="3050248" cy="5614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r" defTabSz="457200">
              <a:lnSpc>
                <a:spcPct val="118000"/>
              </a:lnSpc>
              <a:spcBef>
                <a:spcPts val="200"/>
              </a:spcBef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Порошенко</a:t>
            </a:r>
            <a:endParaRPr dirty="0"/>
          </a:p>
          <a:p>
            <a:pPr algn="r" defTabSz="457200">
              <a:lnSpc>
                <a:spcPct val="118000"/>
              </a:lnSpc>
              <a:spcBef>
                <a:spcPts val="200"/>
              </a:spcBef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Кравчук</a:t>
            </a:r>
            <a:endParaRPr dirty="0"/>
          </a:p>
          <a:p>
            <a:pPr algn="r" defTabSz="457200">
              <a:lnSpc>
                <a:spcPct val="118000"/>
              </a:lnSpc>
              <a:spcBef>
                <a:spcPts val="200"/>
              </a:spcBef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Зеленський</a:t>
            </a:r>
            <a:endParaRPr dirty="0"/>
          </a:p>
          <a:p>
            <a:pPr algn="r" defTabSz="457200">
              <a:lnSpc>
                <a:spcPct val="118000"/>
              </a:lnSpc>
              <a:spcBef>
                <a:spcPts val="200"/>
              </a:spcBef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Ющенко</a:t>
            </a:r>
            <a:endParaRPr dirty="0"/>
          </a:p>
          <a:p>
            <a:pPr algn="r" defTabSz="457200">
              <a:lnSpc>
                <a:spcPct val="118000"/>
              </a:lnSpc>
              <a:spcBef>
                <a:spcPts val="200"/>
              </a:spcBef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Кучма</a:t>
            </a:r>
            <a:endParaRPr dirty="0"/>
          </a:p>
          <a:p>
            <a:pPr algn="r" defTabSz="457200">
              <a:lnSpc>
                <a:spcPct val="118000"/>
              </a:lnSpc>
              <a:spcBef>
                <a:spcPts val="200"/>
              </a:spcBef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Вакарчук</a:t>
            </a:r>
            <a:endParaRPr dirty="0"/>
          </a:p>
          <a:p>
            <a:pPr algn="r" defTabSz="457200">
              <a:lnSpc>
                <a:spcPct val="118000"/>
              </a:lnSpc>
              <a:spcBef>
                <a:spcPts val="200"/>
              </a:spcBef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Тимошенко</a:t>
            </a:r>
            <a:endParaRPr dirty="0"/>
          </a:p>
          <a:p>
            <a:pPr algn="r" defTabSz="457200">
              <a:lnSpc>
                <a:spcPct val="118000"/>
              </a:lnSpc>
              <a:spcBef>
                <a:spcPts val="200"/>
              </a:spcBef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 err="1"/>
              <a:t>Гройсман</a:t>
            </a:r>
            <a:endParaRPr dirty="0"/>
          </a:p>
          <a:p>
            <a:pPr algn="r" defTabSz="457200">
              <a:lnSpc>
                <a:spcPct val="118000"/>
              </a:lnSpc>
              <a:spcBef>
                <a:spcPts val="200"/>
              </a:spcBef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Ляшко</a:t>
            </a:r>
            <a:endParaRPr dirty="0"/>
          </a:p>
          <a:p>
            <a:pPr algn="r" defTabSz="457200">
              <a:lnSpc>
                <a:spcPct val="118000"/>
              </a:lnSpc>
              <a:spcBef>
                <a:spcPts val="200"/>
              </a:spcBef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Янукович</a:t>
            </a:r>
            <a:endParaRPr dirty="0"/>
          </a:p>
          <a:p>
            <a:pPr algn="r" defTabSz="457200">
              <a:lnSpc>
                <a:spcPct val="118000"/>
              </a:lnSpc>
              <a:spcBef>
                <a:spcPts val="200"/>
              </a:spcBef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Савченко</a:t>
            </a:r>
            <a:endParaRPr dirty="0"/>
          </a:p>
          <a:p>
            <a:pPr algn="r" defTabSz="457200">
              <a:lnSpc>
                <a:spcPct val="118000"/>
              </a:lnSpc>
              <a:spcBef>
                <a:spcPts val="200"/>
              </a:spcBef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Кличко</a:t>
            </a:r>
            <a:endParaRPr dirty="0"/>
          </a:p>
        </p:txBody>
      </p:sp>
      <p:sp>
        <p:nvSpPr>
          <p:cNvPr id="7" name="THE ADVANTAGES OF 3D-METHODOLOGY"/>
          <p:cNvSpPr txBox="1"/>
          <p:nvPr/>
        </p:nvSpPr>
        <p:spPr>
          <a:xfrm>
            <a:off x="790341" y="557492"/>
            <a:ext cx="997236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3600" b="0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uk-UA" b="1" dirty="0"/>
              <a:t>Український політикум: розум</a:t>
            </a:r>
            <a:endParaRPr lang="ru-RU" b="1" dirty="0"/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1" name="3D Stacked Bar Chart"/>
          <p:cNvGraphicFramePr/>
          <p:nvPr>
            <p:extLst>
              <p:ext uri="{D42A27DB-BD31-4B8C-83A1-F6EECF244321}">
                <p14:modId xmlns:p14="http://schemas.microsoft.com/office/powerpoint/2010/main" val="2270349173"/>
              </p:ext>
            </p:extLst>
          </p:nvPr>
        </p:nvGraphicFramePr>
        <p:xfrm>
          <a:off x="3136563" y="2109052"/>
          <a:ext cx="9548069" cy="649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2" name="Svyatoslav Vakarchuk…"/>
          <p:cNvSpPr txBox="1"/>
          <p:nvPr/>
        </p:nvSpPr>
        <p:spPr>
          <a:xfrm>
            <a:off x="343779" y="2329653"/>
            <a:ext cx="3050248" cy="570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r" defTabSz="457200">
              <a:lnSpc>
                <a:spcPct val="120000"/>
              </a:lnSpc>
              <a:spcBef>
                <a:spcPts val="200"/>
              </a:spcBef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Вакарчук</a:t>
            </a:r>
            <a:endParaRPr dirty="0"/>
          </a:p>
          <a:p>
            <a:pPr algn="r" defTabSz="457200">
              <a:lnSpc>
                <a:spcPct val="120000"/>
              </a:lnSpc>
              <a:spcBef>
                <a:spcPts val="200"/>
              </a:spcBef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Зеленський</a:t>
            </a:r>
            <a:endParaRPr dirty="0"/>
          </a:p>
          <a:p>
            <a:pPr algn="r" defTabSz="457200">
              <a:lnSpc>
                <a:spcPct val="120000"/>
              </a:lnSpc>
              <a:spcBef>
                <a:spcPts val="200"/>
              </a:spcBef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 err="1"/>
              <a:t>Гройсман</a:t>
            </a:r>
            <a:endParaRPr dirty="0"/>
          </a:p>
          <a:p>
            <a:pPr algn="r" defTabSz="457200">
              <a:lnSpc>
                <a:spcPct val="120000"/>
              </a:lnSpc>
              <a:spcBef>
                <a:spcPts val="200"/>
              </a:spcBef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Ющенко</a:t>
            </a:r>
            <a:endParaRPr dirty="0"/>
          </a:p>
          <a:p>
            <a:pPr algn="r" defTabSz="457200">
              <a:lnSpc>
                <a:spcPct val="120000"/>
              </a:lnSpc>
              <a:spcBef>
                <a:spcPts val="200"/>
              </a:spcBef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Ляшко</a:t>
            </a:r>
            <a:endParaRPr dirty="0"/>
          </a:p>
          <a:p>
            <a:pPr algn="r" defTabSz="457200">
              <a:lnSpc>
                <a:spcPct val="120000"/>
              </a:lnSpc>
              <a:spcBef>
                <a:spcPts val="200"/>
              </a:spcBef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Кравчук</a:t>
            </a:r>
            <a:endParaRPr dirty="0"/>
          </a:p>
          <a:p>
            <a:pPr algn="r" defTabSz="457200">
              <a:lnSpc>
                <a:spcPct val="120000"/>
              </a:lnSpc>
              <a:spcBef>
                <a:spcPts val="200"/>
              </a:spcBef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Савченко</a:t>
            </a:r>
            <a:endParaRPr dirty="0"/>
          </a:p>
          <a:p>
            <a:pPr algn="r" defTabSz="457200">
              <a:lnSpc>
                <a:spcPct val="120000"/>
              </a:lnSpc>
              <a:spcBef>
                <a:spcPts val="200"/>
              </a:spcBef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Кучма</a:t>
            </a:r>
            <a:endParaRPr dirty="0"/>
          </a:p>
          <a:p>
            <a:pPr algn="r" defTabSz="457200">
              <a:lnSpc>
                <a:spcPct val="120000"/>
              </a:lnSpc>
              <a:spcBef>
                <a:spcPts val="200"/>
              </a:spcBef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Кличко</a:t>
            </a:r>
            <a:endParaRPr dirty="0"/>
          </a:p>
          <a:p>
            <a:pPr algn="r" defTabSz="457200">
              <a:lnSpc>
                <a:spcPct val="120000"/>
              </a:lnSpc>
              <a:spcBef>
                <a:spcPts val="200"/>
              </a:spcBef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Тимошенко</a:t>
            </a:r>
            <a:endParaRPr dirty="0"/>
          </a:p>
          <a:p>
            <a:pPr algn="r" defTabSz="457200">
              <a:lnSpc>
                <a:spcPct val="120000"/>
              </a:lnSpc>
              <a:spcBef>
                <a:spcPts val="200"/>
              </a:spcBef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Янукович</a:t>
            </a:r>
            <a:endParaRPr dirty="0"/>
          </a:p>
          <a:p>
            <a:pPr algn="r" defTabSz="457200">
              <a:lnSpc>
                <a:spcPct val="120000"/>
              </a:lnSpc>
              <a:spcBef>
                <a:spcPts val="200"/>
              </a:spcBef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Порошенко</a:t>
            </a:r>
            <a:endParaRPr dirty="0"/>
          </a:p>
        </p:txBody>
      </p:sp>
      <p:sp>
        <p:nvSpPr>
          <p:cNvPr id="6" name="Intelligent politician (Ukraine)"/>
          <p:cNvSpPr txBox="1"/>
          <p:nvPr/>
        </p:nvSpPr>
        <p:spPr>
          <a:xfrm>
            <a:off x="572078" y="280488"/>
            <a:ext cx="8029481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3600" b="0" cap="all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uk-UA" b="1" cap="none" dirty="0"/>
              <a:t>Український політикум: емпатія</a:t>
            </a:r>
          </a:p>
          <a:p>
            <a:r>
              <a:rPr lang="uk-UA" sz="2000" i="1" cap="none" dirty="0"/>
              <a:t>(«Хороша людина, я би допоміг у складній життєвій ситуації»)</a:t>
            </a:r>
            <a:endParaRPr lang="ru-RU" sz="2000" i="1" cap="none" dirty="0"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DIMENSION OF THE POLITICIANS: UKRAINE"/>
          <p:cNvSpPr txBox="1"/>
          <p:nvPr/>
        </p:nvSpPr>
        <p:spPr>
          <a:xfrm>
            <a:off x="725576" y="535721"/>
            <a:ext cx="1038692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3600" b="0" cap="all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en-US" b="1" cap="none" dirty="0"/>
              <a:t>3D </a:t>
            </a:r>
            <a:r>
              <a:rPr lang="uk-UA" b="1" cap="none" dirty="0"/>
              <a:t>сучасних українських  політиків</a:t>
            </a:r>
          </a:p>
        </p:txBody>
      </p:sp>
      <p:graphicFrame>
        <p:nvGraphicFramePr>
          <p:cNvPr id="671" name="Table"/>
          <p:cNvGraphicFramePr/>
          <p:nvPr>
            <p:extLst>
              <p:ext uri="{D42A27DB-BD31-4B8C-83A1-F6EECF244321}">
                <p14:modId xmlns:p14="http://schemas.microsoft.com/office/powerpoint/2010/main" val="96287991"/>
              </p:ext>
            </p:extLst>
          </p:nvPr>
        </p:nvGraphicFramePr>
        <p:xfrm>
          <a:off x="790461" y="1837172"/>
          <a:ext cx="11423876" cy="6119898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855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5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5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5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7062"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1" dirty="0">
                          <a:solidFill>
                            <a:srgbClr val="FFFFFF"/>
                          </a:solidFill>
                          <a:sym typeface="Helvetica Neue"/>
                        </a:rPr>
                        <a:t>Політик</a:t>
                      </a:r>
                      <a:endParaRPr sz="2200" b="1" dirty="0">
                        <a:solidFill>
                          <a:srgbClr val="FFFFFF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1" dirty="0">
                          <a:solidFill>
                            <a:srgbClr val="FFFFFF"/>
                          </a:solidFill>
                          <a:sym typeface="Helvetica Neue"/>
                        </a:rPr>
                        <a:t>Сила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sym typeface="Helvetica Neue"/>
                        </a:rPr>
                        <a:t>, 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1" dirty="0">
                          <a:solidFill>
                            <a:srgbClr val="FFFFFF"/>
                          </a:solidFill>
                          <a:sym typeface="Helvetica Neue"/>
                        </a:rPr>
                        <a:t>Розум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sym typeface="Helvetica Neue"/>
                        </a:rPr>
                        <a:t>, 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1" dirty="0">
                          <a:solidFill>
                            <a:srgbClr val="FFFFFF"/>
                          </a:solidFill>
                          <a:sym typeface="Helvetica Neue"/>
                        </a:rPr>
                        <a:t>Емпатія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sym typeface="Helvetica Neue"/>
                        </a:rPr>
                        <a:t>, %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487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1" dirty="0">
                          <a:solidFill>
                            <a:schemeClr val="accent4"/>
                          </a:solidFill>
                          <a:sym typeface="Helvetica Neue"/>
                        </a:rPr>
                        <a:t>Порошенко</a:t>
                      </a:r>
                      <a:endParaRPr sz="2200" b="1" dirty="0">
                        <a:solidFill>
                          <a:schemeClr val="accent4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17,9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37,3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8,3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907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2200" b="1" dirty="0">
                          <a:solidFill>
                            <a:schemeClr val="accent4"/>
                          </a:solidFill>
                          <a:sym typeface="Helvetica Neue"/>
                        </a:rPr>
                        <a:t>Тимошенко</a:t>
                      </a:r>
                      <a:endParaRPr sz="2200" b="1" dirty="0">
                        <a:solidFill>
                          <a:schemeClr val="accent4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27,7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28,2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11,0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907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2200" b="1" dirty="0">
                          <a:solidFill>
                            <a:schemeClr val="accent4"/>
                          </a:solidFill>
                          <a:sym typeface="Helvetica Neue"/>
                        </a:rPr>
                        <a:t>Вакарчук</a:t>
                      </a:r>
                      <a:endParaRPr sz="2200" b="1" dirty="0">
                        <a:solidFill>
                          <a:schemeClr val="accent4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12,4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29,4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29,9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907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2200" b="1" dirty="0" err="1">
                          <a:solidFill>
                            <a:schemeClr val="accent4"/>
                          </a:solidFill>
                          <a:sym typeface="Helvetica Neue"/>
                        </a:rPr>
                        <a:t>Зеленський</a:t>
                      </a:r>
                      <a:endParaRPr sz="2200" b="1" dirty="0">
                        <a:solidFill>
                          <a:schemeClr val="accent4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9,7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34,8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28,8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907">
                <a:tc>
                  <a:txBody>
                    <a:bodyPr/>
                    <a:lstStyle/>
                    <a:p>
                      <a:pPr>
                        <a:defRPr sz="2200">
                          <a:sym typeface="Helvetica Neue"/>
                        </a:defRPr>
                      </a:pPr>
                      <a:r>
                        <a:rPr lang="ru-RU" b="1" dirty="0" err="1">
                          <a:solidFill>
                            <a:schemeClr val="accent4"/>
                          </a:solidFill>
                        </a:rPr>
                        <a:t>Гройсман</a:t>
                      </a:r>
                      <a:endParaRPr b="1" dirty="0">
                        <a:solidFill>
                          <a:schemeClr val="accent4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19,3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23,3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16,5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907">
                <a:tc>
                  <a:txBody>
                    <a:bodyPr/>
                    <a:lstStyle/>
                    <a:p>
                      <a:pPr>
                        <a:defRPr sz="2200">
                          <a:sym typeface="Helvetica Neue"/>
                        </a:defRPr>
                      </a:pPr>
                      <a:r>
                        <a:rPr lang="ru-RU" b="1" dirty="0">
                          <a:solidFill>
                            <a:schemeClr val="accent4"/>
                          </a:solidFill>
                        </a:rPr>
                        <a:t>Ляшко</a:t>
                      </a:r>
                      <a:endParaRPr b="1" dirty="0">
                        <a:solidFill>
                          <a:schemeClr val="accent4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14,9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16,0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15,6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7907">
                <a:tc>
                  <a:txBody>
                    <a:bodyPr/>
                    <a:lstStyle/>
                    <a:p>
                      <a:pPr>
                        <a:defRPr sz="2200">
                          <a:sym typeface="Helvetica Neue"/>
                        </a:defRPr>
                      </a:pPr>
                      <a:r>
                        <a:rPr lang="ru-RU" b="1" dirty="0">
                          <a:solidFill>
                            <a:schemeClr val="accent4"/>
                          </a:solidFill>
                        </a:rPr>
                        <a:t>Кличко</a:t>
                      </a:r>
                      <a:endParaRPr b="1" dirty="0">
                        <a:solidFill>
                          <a:schemeClr val="accent4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41,2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5,2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11,9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7907">
                <a:tc>
                  <a:txBody>
                    <a:bodyPr/>
                    <a:lstStyle/>
                    <a:p>
                      <a:pPr>
                        <a:defRPr sz="2200">
                          <a:sym typeface="Helvetica Neue"/>
                        </a:defRPr>
                      </a:pPr>
                      <a:r>
                        <a:rPr lang="ru-RU" b="1" dirty="0">
                          <a:solidFill>
                            <a:schemeClr val="accent4"/>
                          </a:solidFill>
                        </a:rPr>
                        <a:t>Савченко</a:t>
                      </a:r>
                      <a:endParaRPr b="1" dirty="0">
                        <a:solidFill>
                          <a:schemeClr val="accent4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26,7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10,5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FFFFFF"/>
                          </a:solidFill>
                          <a:sym typeface="Helvetica Neue"/>
                        </a:rPr>
                        <a:t>14,2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8548" y="8082547"/>
            <a:ext cx="10713493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8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Sic! </a:t>
            </a:r>
            <a:r>
              <a:rPr kumimoji="0" lang="ru-RU" sz="32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Саакашвілі</a:t>
            </a:r>
            <a:r>
              <a:rPr kumimoji="0" lang="ru-RU" sz="3200" b="1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(17,6; 22,5; </a:t>
            </a:r>
            <a:r>
              <a:rPr kumimoji="0" lang="ru-RU" sz="3200" b="1" i="0" u="none" strike="noStrike" cap="none" spc="0" normalizeH="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23,0</a:t>
            </a:r>
            <a:r>
              <a:rPr kumimoji="0" lang="ru-RU" sz="3200" b="1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4452174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ARAMETERS OF THE RESEARCH"/>
          <p:cNvSpPr txBox="1"/>
          <p:nvPr/>
        </p:nvSpPr>
        <p:spPr>
          <a:xfrm>
            <a:off x="725576" y="556733"/>
            <a:ext cx="997236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3600" b="0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uk-UA" b="1" dirty="0"/>
              <a:t>Параметри дослідження</a:t>
            </a:r>
            <a:endParaRPr b="1" dirty="0"/>
          </a:p>
        </p:txBody>
      </p:sp>
      <p:sp>
        <p:nvSpPr>
          <p:cNvPr id="136" name="Completely independent…"/>
          <p:cNvSpPr txBox="1"/>
          <p:nvPr/>
        </p:nvSpPr>
        <p:spPr>
          <a:xfrm>
            <a:off x="1410827" y="2365615"/>
            <a:ext cx="3815086" cy="5088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defRPr sz="36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Незалежне</a:t>
            </a:r>
            <a:endParaRPr dirty="0"/>
          </a:p>
          <a:p>
            <a:pPr algn="l" defTabSz="457200">
              <a:defRPr sz="36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lang="uk-UA" dirty="0"/>
          </a:p>
          <a:p>
            <a:pPr algn="l" defTabSz="457200">
              <a:defRPr sz="36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Self-financed</a:t>
            </a:r>
          </a:p>
          <a:p>
            <a:pPr algn="l" defTabSz="457200">
              <a:defRPr sz="36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dirty="0"/>
          </a:p>
          <a:p>
            <a:pPr algn="l" defTabSz="457200">
              <a:defRPr sz="36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Всеукраїнське</a:t>
            </a:r>
            <a:endParaRPr lang="en-US" dirty="0"/>
          </a:p>
          <a:p>
            <a:pPr algn="l" defTabSz="457200">
              <a:defRPr sz="36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lang="uk-UA" dirty="0"/>
          </a:p>
          <a:p>
            <a:pPr algn="l" defTabSz="457200">
              <a:defRPr sz="36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Статистична </a:t>
            </a:r>
            <a:br>
              <a:rPr lang="uk-UA" dirty="0"/>
            </a:br>
            <a:r>
              <a:rPr lang="uk-UA" dirty="0"/>
              <a:t>похибка — </a:t>
            </a:r>
            <a:r>
              <a:rPr lang="uk-UA" dirty="0">
                <a:solidFill>
                  <a:schemeClr val="accent4"/>
                </a:solidFill>
              </a:rPr>
              <a:t>3%</a:t>
            </a:r>
            <a:endParaRPr lang="uk-UA" dirty="0"/>
          </a:p>
          <a:p>
            <a:pPr algn="l" defTabSz="457200">
              <a:defRPr sz="36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dirty="0"/>
          </a:p>
        </p:txBody>
      </p:sp>
      <p:sp>
        <p:nvSpPr>
          <p:cNvPr id="137" name="2100 respondents, representative age and gender quota cell…"/>
          <p:cNvSpPr txBox="1"/>
          <p:nvPr/>
        </p:nvSpPr>
        <p:spPr>
          <a:xfrm>
            <a:off x="7277629" y="2365615"/>
            <a:ext cx="4843749" cy="6750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457200">
              <a:defRPr sz="36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b="1" dirty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2100</a:t>
            </a:r>
            <a:r>
              <a:rPr dirty="0"/>
              <a:t> </a:t>
            </a:r>
            <a:r>
              <a:rPr lang="uk-UA" dirty="0"/>
              <a:t>респондентів, репрезентативна, статево-вікова квотна вибірка, кінець </a:t>
            </a:r>
          </a:p>
          <a:p>
            <a:pPr algn="l" defTabSz="457200">
              <a:defRPr sz="36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травня — початок червня 2018</a:t>
            </a:r>
            <a:endParaRPr dirty="0"/>
          </a:p>
          <a:p>
            <a:pPr algn="l" defTabSz="457200">
              <a:defRPr sz="36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lang="uk-UA" dirty="0"/>
          </a:p>
          <a:p>
            <a:pPr algn="l" defTabSz="457200">
              <a:defRPr sz="36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Стандартизоване </a:t>
            </a:r>
            <a:r>
              <a:rPr lang="en-GB" dirty="0"/>
              <a:t>face-to-face </a:t>
            </a:r>
            <a:r>
              <a:rPr lang="uk-UA" dirty="0" err="1"/>
              <a:t>інтерв</a:t>
            </a:r>
            <a:r>
              <a:rPr lang="en-GB" dirty="0"/>
              <a:t>’</a:t>
            </a:r>
            <a:r>
              <a:rPr lang="ru-RU" dirty="0"/>
              <a:t>ю, </a:t>
            </a:r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тривал</a:t>
            </a:r>
            <a:r>
              <a:rPr lang="uk-UA" dirty="0" err="1"/>
              <a:t>ість</a:t>
            </a:r>
            <a:r>
              <a:rPr dirty="0"/>
              <a:t> — </a:t>
            </a:r>
            <a:r>
              <a:rPr b="1" dirty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18 minutes</a:t>
            </a:r>
          </a:p>
          <a:p>
            <a:pPr algn="l" defTabSz="457200">
              <a:defRPr sz="36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b="1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8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64786" y="2414041"/>
            <a:ext cx="202928" cy="516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37436" y="3596903"/>
            <a:ext cx="202928" cy="404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age" descr="Image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27164" y="4802468"/>
            <a:ext cx="278172" cy="278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age" descr="Image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378721" y="2350426"/>
            <a:ext cx="715729" cy="644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" descr="Image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6493020" y="6296057"/>
            <a:ext cx="487129" cy="523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" descr="Image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998204" y="5902151"/>
            <a:ext cx="131609" cy="1861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Empathy"/>
          <p:cNvSpPr txBox="1"/>
          <p:nvPr/>
        </p:nvSpPr>
        <p:spPr>
          <a:xfrm>
            <a:off x="1914999" y="3756065"/>
            <a:ext cx="1106072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Емпатія</a:t>
            </a:r>
            <a:endParaRPr dirty="0"/>
          </a:p>
        </p:txBody>
      </p:sp>
      <p:pic>
        <p:nvPicPr>
          <p:cNvPr id="449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915708" y="1976083"/>
            <a:ext cx="7416801" cy="6869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50" name="Image" descr="Image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554906" y="5470954"/>
            <a:ext cx="742091" cy="742091"/>
          </a:xfrm>
          <a:prstGeom prst="rect">
            <a:avLst/>
          </a:pr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451" name="Circle"/>
          <p:cNvSpPr/>
          <p:nvPr/>
        </p:nvSpPr>
        <p:spPr>
          <a:xfrm>
            <a:off x="7855684" y="6546960"/>
            <a:ext cx="140535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2" name="Line"/>
          <p:cNvSpPr/>
          <p:nvPr/>
        </p:nvSpPr>
        <p:spPr>
          <a:xfrm flipV="1">
            <a:off x="7925951" y="6208945"/>
            <a:ext cx="1" cy="463433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3" name="Poroshenko"/>
          <p:cNvSpPr txBox="1"/>
          <p:nvPr/>
        </p:nvSpPr>
        <p:spPr>
          <a:xfrm>
            <a:off x="8433537" y="5682982"/>
            <a:ext cx="1115690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Порошенко</a:t>
            </a:r>
            <a:endParaRPr dirty="0"/>
          </a:p>
        </p:txBody>
      </p:sp>
      <p:sp>
        <p:nvSpPr>
          <p:cNvPr id="13" name="Power"/>
          <p:cNvSpPr txBox="1"/>
          <p:nvPr/>
        </p:nvSpPr>
        <p:spPr>
          <a:xfrm>
            <a:off x="8467529" y="7927048"/>
            <a:ext cx="75180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Сила</a:t>
            </a:r>
            <a:endParaRPr dirty="0"/>
          </a:p>
        </p:txBody>
      </p:sp>
      <p:sp>
        <p:nvSpPr>
          <p:cNvPr id="14" name="Intelligence"/>
          <p:cNvSpPr txBox="1"/>
          <p:nvPr/>
        </p:nvSpPr>
        <p:spPr>
          <a:xfrm>
            <a:off x="4198333" y="7927048"/>
            <a:ext cx="89127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Розум</a:t>
            </a:r>
            <a:endParaRPr dirty="0"/>
          </a:p>
        </p:txBody>
      </p:sp>
      <p:sp>
        <p:nvSpPr>
          <p:cNvPr id="15" name="THE ADVANTAGES OF 3D-METHODOLOGY"/>
          <p:cNvSpPr txBox="1"/>
          <p:nvPr/>
        </p:nvSpPr>
        <p:spPr>
          <a:xfrm>
            <a:off x="790341" y="573968"/>
            <a:ext cx="997236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3600" b="0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en-US" b="1" dirty="0">
                <a:solidFill>
                  <a:srgbClr val="FFC000"/>
                </a:solidFill>
              </a:rPr>
              <a:t>3D </a:t>
            </a:r>
            <a:r>
              <a:rPr lang="uk-UA" b="1" dirty="0">
                <a:solidFill>
                  <a:srgbClr val="FFC000"/>
                </a:solidFill>
              </a:rPr>
              <a:t>українських політиків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Ukrainian politicians: the views of all people  (different ages)"/>
          <p:cNvSpPr txBox="1"/>
          <p:nvPr/>
        </p:nvSpPr>
        <p:spPr>
          <a:xfrm>
            <a:off x="725576" y="683733"/>
            <a:ext cx="1202566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457200">
              <a:defRPr sz="3600" b="0" cap="all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pPr>
            <a:endParaRPr dirty="0"/>
          </a:p>
        </p:txBody>
      </p:sp>
      <p:sp>
        <p:nvSpPr>
          <p:cNvPr id="459" name="Empathy"/>
          <p:cNvSpPr txBox="1"/>
          <p:nvPr/>
        </p:nvSpPr>
        <p:spPr>
          <a:xfrm>
            <a:off x="1914998" y="3756065"/>
            <a:ext cx="1106072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Емпатія</a:t>
            </a:r>
            <a:endParaRPr dirty="0"/>
          </a:p>
        </p:txBody>
      </p:sp>
      <p:pic>
        <p:nvPicPr>
          <p:cNvPr id="460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915708" y="1976083"/>
            <a:ext cx="7416801" cy="6869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61" name="Image" descr="Image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554906" y="5470954"/>
            <a:ext cx="742091" cy="742091"/>
          </a:xfrm>
          <a:prstGeom prst="rect">
            <a:avLst/>
          </a:pr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462" name="Circle"/>
          <p:cNvSpPr/>
          <p:nvPr/>
        </p:nvSpPr>
        <p:spPr>
          <a:xfrm>
            <a:off x="7855684" y="6546960"/>
            <a:ext cx="140535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63" name="Line"/>
          <p:cNvSpPr/>
          <p:nvPr/>
        </p:nvSpPr>
        <p:spPr>
          <a:xfrm flipV="1">
            <a:off x="7925951" y="6208945"/>
            <a:ext cx="1" cy="463433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64" name="Poroshenko"/>
          <p:cNvSpPr txBox="1"/>
          <p:nvPr/>
        </p:nvSpPr>
        <p:spPr>
          <a:xfrm>
            <a:off x="8433537" y="5682982"/>
            <a:ext cx="1115690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Порошенко</a:t>
            </a:r>
            <a:endParaRPr dirty="0"/>
          </a:p>
        </p:txBody>
      </p:sp>
      <p:sp>
        <p:nvSpPr>
          <p:cNvPr id="465" name="Circle"/>
          <p:cNvSpPr/>
          <p:nvPr/>
        </p:nvSpPr>
        <p:spPr>
          <a:xfrm>
            <a:off x="6738084" y="6539401"/>
            <a:ext cx="140535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66" name="Line"/>
          <p:cNvSpPr/>
          <p:nvPr/>
        </p:nvSpPr>
        <p:spPr>
          <a:xfrm flipV="1">
            <a:off x="6808351" y="6053647"/>
            <a:ext cx="1" cy="611171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67" name="Tymoshenko"/>
          <p:cNvSpPr txBox="1"/>
          <p:nvPr/>
        </p:nvSpPr>
        <p:spPr>
          <a:xfrm>
            <a:off x="5440388" y="6200215"/>
            <a:ext cx="1120500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Тимошенко</a:t>
            </a:r>
            <a:endParaRPr dirty="0"/>
          </a:p>
        </p:txBody>
      </p:sp>
      <p:sp>
        <p:nvSpPr>
          <p:cNvPr id="468" name="Line"/>
          <p:cNvSpPr/>
          <p:nvPr/>
        </p:nvSpPr>
        <p:spPr>
          <a:xfrm>
            <a:off x="6577417" y="6073014"/>
            <a:ext cx="238375" cy="1"/>
          </a:xfrm>
          <a:prstGeom prst="line">
            <a:avLst/>
          </a:prstGeom>
          <a:ln w="25400">
            <a:solidFill>
              <a:schemeClr val="accent4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469" name="Image" descr="Image"/>
          <p:cNvPicPr>
            <a:picLocks noChangeAspect="1"/>
          </p:cNvPicPr>
          <p:nvPr/>
        </p:nvPicPr>
        <p:blipFill>
          <a:blip r:embed="rId5" cstate="print">
            <a:extLst/>
          </a:blip>
          <a:srcRect l="245" t="10446" r="229" b="14919"/>
          <a:stretch>
            <a:fillRect/>
          </a:stretch>
        </p:blipFill>
        <p:spPr>
          <a:xfrm>
            <a:off x="5983377" y="5398260"/>
            <a:ext cx="742007" cy="742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7"/>
                  <a:pt x="2882" y="3018"/>
                </a:cubicBezTo>
                <a:cubicBezTo>
                  <a:pt x="-961" y="7039"/>
                  <a:pt x="-961" y="13558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8"/>
                  <a:pt x="20639" y="7039"/>
                  <a:pt x="16796" y="3018"/>
                </a:cubicBezTo>
                <a:cubicBezTo>
                  <a:pt x="14875" y="1007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9" name="Power"/>
          <p:cNvSpPr txBox="1"/>
          <p:nvPr/>
        </p:nvSpPr>
        <p:spPr>
          <a:xfrm>
            <a:off x="8467529" y="7927048"/>
            <a:ext cx="75180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Сила</a:t>
            </a:r>
            <a:endParaRPr dirty="0"/>
          </a:p>
        </p:txBody>
      </p:sp>
      <p:sp>
        <p:nvSpPr>
          <p:cNvPr id="20" name="Intelligence"/>
          <p:cNvSpPr txBox="1"/>
          <p:nvPr/>
        </p:nvSpPr>
        <p:spPr>
          <a:xfrm>
            <a:off x="4198333" y="7927048"/>
            <a:ext cx="89127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Розум</a:t>
            </a:r>
            <a:endParaRPr dirty="0"/>
          </a:p>
        </p:txBody>
      </p:sp>
      <p:sp>
        <p:nvSpPr>
          <p:cNvPr id="21" name="THE ADVANTAGES OF 3D-METHODOLOGY"/>
          <p:cNvSpPr txBox="1"/>
          <p:nvPr/>
        </p:nvSpPr>
        <p:spPr>
          <a:xfrm>
            <a:off x="790341" y="573968"/>
            <a:ext cx="997236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3600" b="0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en-US" b="1" dirty="0">
                <a:solidFill>
                  <a:srgbClr val="FFC000"/>
                </a:solidFill>
              </a:rPr>
              <a:t>3D </a:t>
            </a:r>
            <a:r>
              <a:rPr lang="uk-UA" b="1" dirty="0">
                <a:solidFill>
                  <a:srgbClr val="FFC000"/>
                </a:solidFill>
              </a:rPr>
              <a:t>українських політиків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Empathy"/>
          <p:cNvSpPr txBox="1"/>
          <p:nvPr/>
        </p:nvSpPr>
        <p:spPr>
          <a:xfrm>
            <a:off x="1914998" y="3756065"/>
            <a:ext cx="1106072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Емпатія</a:t>
            </a:r>
            <a:endParaRPr dirty="0"/>
          </a:p>
        </p:txBody>
      </p:sp>
      <p:pic>
        <p:nvPicPr>
          <p:cNvPr id="476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915708" y="1976083"/>
            <a:ext cx="7416801" cy="6869937"/>
          </a:xfrm>
          <a:prstGeom prst="rect">
            <a:avLst/>
          </a:prstGeom>
          <a:ln w="12700">
            <a:miter lim="400000"/>
          </a:ln>
        </p:spPr>
      </p:pic>
      <p:sp>
        <p:nvSpPr>
          <p:cNvPr id="477" name="Circle"/>
          <p:cNvSpPr/>
          <p:nvPr/>
        </p:nvSpPr>
        <p:spPr>
          <a:xfrm>
            <a:off x="7855684" y="6546960"/>
            <a:ext cx="140535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78" name="Line"/>
          <p:cNvSpPr/>
          <p:nvPr/>
        </p:nvSpPr>
        <p:spPr>
          <a:xfrm flipV="1">
            <a:off x="7925951" y="6208945"/>
            <a:ext cx="1" cy="463433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79" name="Circle"/>
          <p:cNvSpPr/>
          <p:nvPr/>
        </p:nvSpPr>
        <p:spPr>
          <a:xfrm>
            <a:off x="7570718" y="6197230"/>
            <a:ext cx="140536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0" name="Line"/>
          <p:cNvSpPr/>
          <p:nvPr/>
        </p:nvSpPr>
        <p:spPr>
          <a:xfrm flipV="1">
            <a:off x="7640985" y="4115823"/>
            <a:ext cx="84904" cy="2206824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481" name="Image" descr="Image"/>
          <p:cNvPicPr>
            <a:picLocks noChangeAspect="1"/>
          </p:cNvPicPr>
          <p:nvPr/>
        </p:nvPicPr>
        <p:blipFill>
          <a:blip r:embed="rId4" cstate="print">
            <a:extLst/>
          </a:blip>
          <a:srcRect l="241" t="7413" r="254" b="17888"/>
          <a:stretch>
            <a:fillRect/>
          </a:stretch>
        </p:blipFill>
        <p:spPr>
          <a:xfrm>
            <a:off x="7368690" y="3374161"/>
            <a:ext cx="742072" cy="742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4" extrusionOk="0">
                <a:moveTo>
                  <a:pt x="9839" y="0"/>
                </a:moveTo>
                <a:cubicBezTo>
                  <a:pt x="7320" y="0"/>
                  <a:pt x="4804" y="1007"/>
                  <a:pt x="2882" y="3018"/>
                </a:cubicBezTo>
                <a:cubicBezTo>
                  <a:pt x="-961" y="7040"/>
                  <a:pt x="-961" y="13556"/>
                  <a:pt x="2882" y="17578"/>
                </a:cubicBezTo>
                <a:cubicBezTo>
                  <a:pt x="6726" y="21600"/>
                  <a:pt x="12952" y="21600"/>
                  <a:pt x="16796" y="17578"/>
                </a:cubicBezTo>
                <a:cubicBezTo>
                  <a:pt x="20639" y="13556"/>
                  <a:pt x="20639" y="7040"/>
                  <a:pt x="16796" y="3018"/>
                </a:cubicBezTo>
                <a:cubicBezTo>
                  <a:pt x="14874" y="1007"/>
                  <a:pt x="12358" y="0"/>
                  <a:pt x="9839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482" name="Image" descr="Image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7554906" y="5470954"/>
            <a:ext cx="742091" cy="742091"/>
          </a:xfrm>
          <a:prstGeom prst="rect">
            <a:avLst/>
          </a:pr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483" name="Poroshenko"/>
          <p:cNvSpPr txBox="1"/>
          <p:nvPr/>
        </p:nvSpPr>
        <p:spPr>
          <a:xfrm>
            <a:off x="8433537" y="5682982"/>
            <a:ext cx="1115690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Порошенко</a:t>
            </a:r>
            <a:endParaRPr dirty="0"/>
          </a:p>
        </p:txBody>
      </p:sp>
      <p:sp>
        <p:nvSpPr>
          <p:cNvPr id="484" name="Vakarchuk"/>
          <p:cNvSpPr txBox="1"/>
          <p:nvPr/>
        </p:nvSpPr>
        <p:spPr>
          <a:xfrm>
            <a:off x="6261980" y="3522763"/>
            <a:ext cx="923330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Вакарчук</a:t>
            </a:r>
            <a:endParaRPr dirty="0"/>
          </a:p>
        </p:txBody>
      </p:sp>
      <p:sp>
        <p:nvSpPr>
          <p:cNvPr id="485" name="Circle"/>
          <p:cNvSpPr/>
          <p:nvPr/>
        </p:nvSpPr>
        <p:spPr>
          <a:xfrm>
            <a:off x="6738084" y="6539401"/>
            <a:ext cx="140535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6" name="Line"/>
          <p:cNvSpPr/>
          <p:nvPr/>
        </p:nvSpPr>
        <p:spPr>
          <a:xfrm flipV="1">
            <a:off x="6808351" y="6053647"/>
            <a:ext cx="1" cy="611171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7" name="Tymoshenko"/>
          <p:cNvSpPr txBox="1"/>
          <p:nvPr/>
        </p:nvSpPr>
        <p:spPr>
          <a:xfrm>
            <a:off x="5440388" y="6200215"/>
            <a:ext cx="1120500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Тимошенко</a:t>
            </a:r>
            <a:endParaRPr dirty="0"/>
          </a:p>
        </p:txBody>
      </p:sp>
      <p:sp>
        <p:nvSpPr>
          <p:cNvPr id="488" name="Line"/>
          <p:cNvSpPr/>
          <p:nvPr/>
        </p:nvSpPr>
        <p:spPr>
          <a:xfrm>
            <a:off x="6577417" y="6073014"/>
            <a:ext cx="238375" cy="1"/>
          </a:xfrm>
          <a:prstGeom prst="line">
            <a:avLst/>
          </a:prstGeom>
          <a:ln w="25400">
            <a:solidFill>
              <a:schemeClr val="accent4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489" name="Image" descr="Image"/>
          <p:cNvPicPr>
            <a:picLocks noChangeAspect="1"/>
          </p:cNvPicPr>
          <p:nvPr/>
        </p:nvPicPr>
        <p:blipFill>
          <a:blip r:embed="rId6" cstate="print">
            <a:extLst/>
          </a:blip>
          <a:srcRect l="245" t="10446" r="229" b="14919"/>
          <a:stretch>
            <a:fillRect/>
          </a:stretch>
        </p:blipFill>
        <p:spPr>
          <a:xfrm>
            <a:off x="5983377" y="5398260"/>
            <a:ext cx="742007" cy="742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7"/>
                  <a:pt x="2882" y="3018"/>
                </a:cubicBezTo>
                <a:cubicBezTo>
                  <a:pt x="-961" y="7039"/>
                  <a:pt x="-961" y="13558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8"/>
                  <a:pt x="20639" y="7039"/>
                  <a:pt x="16796" y="3018"/>
                </a:cubicBezTo>
                <a:cubicBezTo>
                  <a:pt x="14875" y="1007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2" name="Power"/>
          <p:cNvSpPr txBox="1"/>
          <p:nvPr/>
        </p:nvSpPr>
        <p:spPr>
          <a:xfrm>
            <a:off x="8467529" y="7927048"/>
            <a:ext cx="75180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Сила</a:t>
            </a:r>
            <a:endParaRPr dirty="0"/>
          </a:p>
        </p:txBody>
      </p:sp>
      <p:sp>
        <p:nvSpPr>
          <p:cNvPr id="23" name="Intelligence"/>
          <p:cNvSpPr txBox="1"/>
          <p:nvPr/>
        </p:nvSpPr>
        <p:spPr>
          <a:xfrm>
            <a:off x="4198333" y="7927048"/>
            <a:ext cx="89127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Розум</a:t>
            </a:r>
            <a:endParaRPr dirty="0"/>
          </a:p>
        </p:txBody>
      </p:sp>
      <p:sp>
        <p:nvSpPr>
          <p:cNvPr id="24" name="THE ADVANTAGES OF 3D-METHODOLOGY"/>
          <p:cNvSpPr txBox="1"/>
          <p:nvPr/>
        </p:nvSpPr>
        <p:spPr>
          <a:xfrm>
            <a:off x="790341" y="573968"/>
            <a:ext cx="997236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3600" b="0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en-US" b="1" dirty="0">
                <a:solidFill>
                  <a:srgbClr val="FFC000"/>
                </a:solidFill>
              </a:rPr>
              <a:t>3D </a:t>
            </a:r>
            <a:r>
              <a:rPr lang="uk-UA" b="1" dirty="0">
                <a:solidFill>
                  <a:srgbClr val="FFC000"/>
                </a:solidFill>
              </a:rPr>
              <a:t>українських політиків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Empathy"/>
          <p:cNvSpPr txBox="1"/>
          <p:nvPr/>
        </p:nvSpPr>
        <p:spPr>
          <a:xfrm>
            <a:off x="1914998" y="3756065"/>
            <a:ext cx="1106072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Емпатія</a:t>
            </a:r>
            <a:endParaRPr dirty="0"/>
          </a:p>
        </p:txBody>
      </p:sp>
      <p:pic>
        <p:nvPicPr>
          <p:cNvPr id="496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915708" y="1976083"/>
            <a:ext cx="7416801" cy="6869937"/>
          </a:xfrm>
          <a:prstGeom prst="rect">
            <a:avLst/>
          </a:prstGeom>
          <a:ln w="12700">
            <a:miter lim="400000"/>
          </a:ln>
        </p:spPr>
      </p:pic>
      <p:sp>
        <p:nvSpPr>
          <p:cNvPr id="497" name="Circle"/>
          <p:cNvSpPr/>
          <p:nvPr/>
        </p:nvSpPr>
        <p:spPr>
          <a:xfrm>
            <a:off x="7855684" y="6546960"/>
            <a:ext cx="140535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98" name="Line"/>
          <p:cNvSpPr/>
          <p:nvPr/>
        </p:nvSpPr>
        <p:spPr>
          <a:xfrm flipV="1">
            <a:off x="7925951" y="6208945"/>
            <a:ext cx="1" cy="463433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99" name="Circle"/>
          <p:cNvSpPr/>
          <p:nvPr/>
        </p:nvSpPr>
        <p:spPr>
          <a:xfrm>
            <a:off x="7570718" y="6197230"/>
            <a:ext cx="140536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00" name="Line"/>
          <p:cNvSpPr/>
          <p:nvPr/>
        </p:nvSpPr>
        <p:spPr>
          <a:xfrm flipV="1">
            <a:off x="7640985" y="4115823"/>
            <a:ext cx="84904" cy="2206824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501" name="Image" descr="Image"/>
          <p:cNvPicPr>
            <a:picLocks noChangeAspect="1"/>
          </p:cNvPicPr>
          <p:nvPr/>
        </p:nvPicPr>
        <p:blipFill>
          <a:blip r:embed="rId4" cstate="print">
            <a:extLst/>
          </a:blip>
          <a:srcRect l="241" t="7413" r="254" b="17888"/>
          <a:stretch>
            <a:fillRect/>
          </a:stretch>
        </p:blipFill>
        <p:spPr>
          <a:xfrm>
            <a:off x="7368690" y="3374161"/>
            <a:ext cx="742072" cy="742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4" extrusionOk="0">
                <a:moveTo>
                  <a:pt x="9839" y="0"/>
                </a:moveTo>
                <a:cubicBezTo>
                  <a:pt x="7320" y="0"/>
                  <a:pt x="4804" y="1007"/>
                  <a:pt x="2882" y="3018"/>
                </a:cubicBezTo>
                <a:cubicBezTo>
                  <a:pt x="-961" y="7040"/>
                  <a:pt x="-961" y="13556"/>
                  <a:pt x="2882" y="17578"/>
                </a:cubicBezTo>
                <a:cubicBezTo>
                  <a:pt x="6726" y="21600"/>
                  <a:pt x="12952" y="21600"/>
                  <a:pt x="16796" y="17578"/>
                </a:cubicBezTo>
                <a:cubicBezTo>
                  <a:pt x="20639" y="13556"/>
                  <a:pt x="20639" y="7040"/>
                  <a:pt x="16796" y="3018"/>
                </a:cubicBezTo>
                <a:cubicBezTo>
                  <a:pt x="14874" y="1007"/>
                  <a:pt x="12358" y="0"/>
                  <a:pt x="9839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502" name="Image" descr="Image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7554906" y="5470954"/>
            <a:ext cx="742091" cy="742091"/>
          </a:xfrm>
          <a:prstGeom prst="rect">
            <a:avLst/>
          </a:pr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503" name="Poroshenko"/>
          <p:cNvSpPr txBox="1"/>
          <p:nvPr/>
        </p:nvSpPr>
        <p:spPr>
          <a:xfrm>
            <a:off x="8433537" y="5682982"/>
            <a:ext cx="1115690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Порошенко</a:t>
            </a:r>
            <a:endParaRPr dirty="0"/>
          </a:p>
        </p:txBody>
      </p:sp>
      <p:sp>
        <p:nvSpPr>
          <p:cNvPr id="504" name="Vakarchuk"/>
          <p:cNvSpPr txBox="1"/>
          <p:nvPr/>
        </p:nvSpPr>
        <p:spPr>
          <a:xfrm>
            <a:off x="6261980" y="3522763"/>
            <a:ext cx="923330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Вакарчук</a:t>
            </a:r>
            <a:endParaRPr dirty="0"/>
          </a:p>
        </p:txBody>
      </p:sp>
      <p:sp>
        <p:nvSpPr>
          <p:cNvPr id="505" name="Circle"/>
          <p:cNvSpPr/>
          <p:nvPr/>
        </p:nvSpPr>
        <p:spPr>
          <a:xfrm>
            <a:off x="8283133" y="6274947"/>
            <a:ext cx="140536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06" name="Line"/>
          <p:cNvSpPr/>
          <p:nvPr/>
        </p:nvSpPr>
        <p:spPr>
          <a:xfrm flipV="1">
            <a:off x="8353400" y="4340476"/>
            <a:ext cx="190703" cy="2059889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507" name="Image" descr="Image"/>
          <p:cNvPicPr>
            <a:picLocks noChangeAspect="1"/>
          </p:cNvPicPr>
          <p:nvPr/>
        </p:nvPicPr>
        <p:blipFill>
          <a:blip r:embed="rId6" cstate="print">
            <a:extLst/>
          </a:blip>
          <a:srcRect l="7037" t="12764" r="10332" b="25174"/>
          <a:stretch>
            <a:fillRect/>
          </a:stretch>
        </p:blipFill>
        <p:spPr>
          <a:xfrm>
            <a:off x="8213816" y="3590207"/>
            <a:ext cx="742015" cy="7420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7"/>
                  <a:pt x="2882" y="3018"/>
                </a:cubicBezTo>
                <a:cubicBezTo>
                  <a:pt x="-961" y="7039"/>
                  <a:pt x="-961" y="13558"/>
                  <a:pt x="2882" y="17579"/>
                </a:cubicBezTo>
                <a:cubicBezTo>
                  <a:pt x="6725" y="21600"/>
                  <a:pt x="12954" y="21600"/>
                  <a:pt x="16796" y="17579"/>
                </a:cubicBezTo>
                <a:cubicBezTo>
                  <a:pt x="20639" y="13557"/>
                  <a:pt x="20639" y="7039"/>
                  <a:pt x="16796" y="3018"/>
                </a:cubicBezTo>
                <a:cubicBezTo>
                  <a:pt x="14875" y="1007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508" name="Zelenskiy"/>
          <p:cNvSpPr txBox="1"/>
          <p:nvPr/>
        </p:nvSpPr>
        <p:spPr>
          <a:xfrm>
            <a:off x="9096985" y="3840332"/>
            <a:ext cx="1157368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Зеленський</a:t>
            </a:r>
            <a:endParaRPr dirty="0"/>
          </a:p>
        </p:txBody>
      </p:sp>
      <p:sp>
        <p:nvSpPr>
          <p:cNvPr id="509" name="Circle"/>
          <p:cNvSpPr/>
          <p:nvPr/>
        </p:nvSpPr>
        <p:spPr>
          <a:xfrm>
            <a:off x="6738084" y="6539401"/>
            <a:ext cx="140535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10" name="Line"/>
          <p:cNvSpPr/>
          <p:nvPr/>
        </p:nvSpPr>
        <p:spPr>
          <a:xfrm flipV="1">
            <a:off x="6808351" y="6053647"/>
            <a:ext cx="1" cy="611171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11" name="Tymoshenko"/>
          <p:cNvSpPr txBox="1"/>
          <p:nvPr/>
        </p:nvSpPr>
        <p:spPr>
          <a:xfrm>
            <a:off x="5440388" y="6200215"/>
            <a:ext cx="1120500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Тимошенко</a:t>
            </a:r>
            <a:endParaRPr dirty="0"/>
          </a:p>
        </p:txBody>
      </p:sp>
      <p:sp>
        <p:nvSpPr>
          <p:cNvPr id="512" name="Line"/>
          <p:cNvSpPr/>
          <p:nvPr/>
        </p:nvSpPr>
        <p:spPr>
          <a:xfrm>
            <a:off x="6577417" y="6073014"/>
            <a:ext cx="238375" cy="1"/>
          </a:xfrm>
          <a:prstGeom prst="line">
            <a:avLst/>
          </a:prstGeom>
          <a:ln w="25400">
            <a:solidFill>
              <a:schemeClr val="accent4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513" name="Image" descr="Image"/>
          <p:cNvPicPr>
            <a:picLocks noChangeAspect="1"/>
          </p:cNvPicPr>
          <p:nvPr/>
        </p:nvPicPr>
        <p:blipFill>
          <a:blip r:embed="rId7" cstate="print">
            <a:extLst/>
          </a:blip>
          <a:srcRect l="245" t="10446" r="229" b="14919"/>
          <a:stretch>
            <a:fillRect/>
          </a:stretch>
        </p:blipFill>
        <p:spPr>
          <a:xfrm>
            <a:off x="5983377" y="5398260"/>
            <a:ext cx="742007" cy="742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7"/>
                  <a:pt x="2882" y="3018"/>
                </a:cubicBezTo>
                <a:cubicBezTo>
                  <a:pt x="-961" y="7039"/>
                  <a:pt x="-961" y="13558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8"/>
                  <a:pt x="20639" y="7039"/>
                  <a:pt x="16796" y="3018"/>
                </a:cubicBezTo>
                <a:cubicBezTo>
                  <a:pt x="14875" y="1007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7" name="Power"/>
          <p:cNvSpPr txBox="1"/>
          <p:nvPr/>
        </p:nvSpPr>
        <p:spPr>
          <a:xfrm>
            <a:off x="8467529" y="7927048"/>
            <a:ext cx="75180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Сила</a:t>
            </a:r>
            <a:endParaRPr dirty="0"/>
          </a:p>
        </p:txBody>
      </p:sp>
      <p:sp>
        <p:nvSpPr>
          <p:cNvPr id="28" name="Intelligence"/>
          <p:cNvSpPr txBox="1"/>
          <p:nvPr/>
        </p:nvSpPr>
        <p:spPr>
          <a:xfrm>
            <a:off x="4198333" y="7927048"/>
            <a:ext cx="89127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Розум</a:t>
            </a:r>
            <a:endParaRPr dirty="0"/>
          </a:p>
        </p:txBody>
      </p:sp>
      <p:sp>
        <p:nvSpPr>
          <p:cNvPr id="29" name="THE ADVANTAGES OF 3D-METHODOLOGY"/>
          <p:cNvSpPr txBox="1"/>
          <p:nvPr/>
        </p:nvSpPr>
        <p:spPr>
          <a:xfrm>
            <a:off x="790341" y="573968"/>
            <a:ext cx="997236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3600" b="0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en-US" b="1" dirty="0">
                <a:solidFill>
                  <a:srgbClr val="FFC000"/>
                </a:solidFill>
              </a:rPr>
              <a:t>3D </a:t>
            </a:r>
            <a:r>
              <a:rPr lang="uk-UA" b="1" dirty="0">
                <a:solidFill>
                  <a:srgbClr val="FFC000"/>
                </a:solidFill>
              </a:rPr>
              <a:t>українських політиків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915708" y="1976083"/>
            <a:ext cx="7416801" cy="6869937"/>
          </a:xfrm>
          <a:prstGeom prst="rect">
            <a:avLst/>
          </a:prstGeom>
          <a:ln w="12700">
            <a:miter lim="400000"/>
          </a:ln>
        </p:spPr>
      </p:pic>
      <p:sp>
        <p:nvSpPr>
          <p:cNvPr id="521" name="Circle"/>
          <p:cNvSpPr/>
          <p:nvPr/>
        </p:nvSpPr>
        <p:spPr>
          <a:xfrm>
            <a:off x="7855684" y="6546960"/>
            <a:ext cx="140535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22" name="Line"/>
          <p:cNvSpPr/>
          <p:nvPr/>
        </p:nvSpPr>
        <p:spPr>
          <a:xfrm flipV="1">
            <a:off x="7925951" y="6208945"/>
            <a:ext cx="1" cy="463433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23" name="Circle"/>
          <p:cNvSpPr/>
          <p:nvPr/>
        </p:nvSpPr>
        <p:spPr>
          <a:xfrm>
            <a:off x="6738084" y="6539401"/>
            <a:ext cx="140535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24" name="Line"/>
          <p:cNvSpPr/>
          <p:nvPr/>
        </p:nvSpPr>
        <p:spPr>
          <a:xfrm flipV="1">
            <a:off x="6808351" y="6053647"/>
            <a:ext cx="1" cy="611171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25" name="Circle"/>
          <p:cNvSpPr/>
          <p:nvPr/>
        </p:nvSpPr>
        <p:spPr>
          <a:xfrm>
            <a:off x="7570718" y="6197230"/>
            <a:ext cx="140536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26" name="Line"/>
          <p:cNvSpPr/>
          <p:nvPr/>
        </p:nvSpPr>
        <p:spPr>
          <a:xfrm flipV="1">
            <a:off x="7640985" y="4115823"/>
            <a:ext cx="84904" cy="2206824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527" name="Image" descr="Image"/>
          <p:cNvPicPr>
            <a:picLocks noChangeAspect="1"/>
          </p:cNvPicPr>
          <p:nvPr/>
        </p:nvPicPr>
        <p:blipFill>
          <a:blip r:embed="rId4" cstate="print">
            <a:extLst/>
          </a:blip>
          <a:srcRect l="241" t="7413" r="254" b="17888"/>
          <a:stretch>
            <a:fillRect/>
          </a:stretch>
        </p:blipFill>
        <p:spPr>
          <a:xfrm>
            <a:off x="7368690" y="3374161"/>
            <a:ext cx="742072" cy="742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4" extrusionOk="0">
                <a:moveTo>
                  <a:pt x="9839" y="0"/>
                </a:moveTo>
                <a:cubicBezTo>
                  <a:pt x="7320" y="0"/>
                  <a:pt x="4804" y="1007"/>
                  <a:pt x="2882" y="3018"/>
                </a:cubicBezTo>
                <a:cubicBezTo>
                  <a:pt x="-961" y="7040"/>
                  <a:pt x="-961" y="13556"/>
                  <a:pt x="2882" y="17578"/>
                </a:cubicBezTo>
                <a:cubicBezTo>
                  <a:pt x="6726" y="21600"/>
                  <a:pt x="12952" y="21600"/>
                  <a:pt x="16796" y="17578"/>
                </a:cubicBezTo>
                <a:cubicBezTo>
                  <a:pt x="20639" y="13556"/>
                  <a:pt x="20639" y="7040"/>
                  <a:pt x="16796" y="3018"/>
                </a:cubicBezTo>
                <a:cubicBezTo>
                  <a:pt x="14874" y="1007"/>
                  <a:pt x="12358" y="0"/>
                  <a:pt x="9839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528" name="Image" descr="Image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7554906" y="5470954"/>
            <a:ext cx="742091" cy="742091"/>
          </a:xfrm>
          <a:prstGeom prst="rect">
            <a:avLst/>
          </a:pr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529" name="Poroshenko"/>
          <p:cNvSpPr txBox="1"/>
          <p:nvPr/>
        </p:nvSpPr>
        <p:spPr>
          <a:xfrm>
            <a:off x="8433537" y="5682982"/>
            <a:ext cx="1115690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Порошенко</a:t>
            </a:r>
            <a:endParaRPr dirty="0"/>
          </a:p>
        </p:txBody>
      </p:sp>
      <p:sp>
        <p:nvSpPr>
          <p:cNvPr id="530" name="Vakarchuk"/>
          <p:cNvSpPr txBox="1"/>
          <p:nvPr/>
        </p:nvSpPr>
        <p:spPr>
          <a:xfrm>
            <a:off x="6261980" y="3522763"/>
            <a:ext cx="923330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Вакарчук</a:t>
            </a:r>
            <a:endParaRPr dirty="0"/>
          </a:p>
        </p:txBody>
      </p:sp>
      <p:sp>
        <p:nvSpPr>
          <p:cNvPr id="531" name="Circle"/>
          <p:cNvSpPr/>
          <p:nvPr/>
        </p:nvSpPr>
        <p:spPr>
          <a:xfrm>
            <a:off x="8283133" y="6274947"/>
            <a:ext cx="140536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32" name="Line"/>
          <p:cNvSpPr/>
          <p:nvPr/>
        </p:nvSpPr>
        <p:spPr>
          <a:xfrm flipV="1">
            <a:off x="8353400" y="4340476"/>
            <a:ext cx="190703" cy="2059889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533" name="Image" descr="Image"/>
          <p:cNvPicPr>
            <a:picLocks noChangeAspect="1"/>
          </p:cNvPicPr>
          <p:nvPr/>
        </p:nvPicPr>
        <p:blipFill>
          <a:blip r:embed="rId6" cstate="print">
            <a:extLst/>
          </a:blip>
          <a:srcRect l="7037" t="12764" r="10332" b="25174"/>
          <a:stretch>
            <a:fillRect/>
          </a:stretch>
        </p:blipFill>
        <p:spPr>
          <a:xfrm>
            <a:off x="8213816" y="3590207"/>
            <a:ext cx="742015" cy="7420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7"/>
                  <a:pt x="2882" y="3018"/>
                </a:cubicBezTo>
                <a:cubicBezTo>
                  <a:pt x="-961" y="7039"/>
                  <a:pt x="-961" y="13558"/>
                  <a:pt x="2882" y="17579"/>
                </a:cubicBezTo>
                <a:cubicBezTo>
                  <a:pt x="6725" y="21600"/>
                  <a:pt x="12954" y="21600"/>
                  <a:pt x="16796" y="17579"/>
                </a:cubicBezTo>
                <a:cubicBezTo>
                  <a:pt x="20639" y="13557"/>
                  <a:pt x="20639" y="7039"/>
                  <a:pt x="16796" y="3018"/>
                </a:cubicBezTo>
                <a:cubicBezTo>
                  <a:pt x="14875" y="1007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534" name="Zelenskiy"/>
          <p:cNvSpPr txBox="1"/>
          <p:nvPr/>
        </p:nvSpPr>
        <p:spPr>
          <a:xfrm>
            <a:off x="9096985" y="3840332"/>
            <a:ext cx="1157368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Зеленський</a:t>
            </a:r>
            <a:endParaRPr dirty="0"/>
          </a:p>
        </p:txBody>
      </p:sp>
      <p:sp>
        <p:nvSpPr>
          <p:cNvPr id="535" name="Circle"/>
          <p:cNvSpPr/>
          <p:nvPr/>
        </p:nvSpPr>
        <p:spPr>
          <a:xfrm>
            <a:off x="7125617" y="6189671"/>
            <a:ext cx="140536" cy="14053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36" name="Line"/>
          <p:cNvSpPr/>
          <p:nvPr/>
        </p:nvSpPr>
        <p:spPr>
          <a:xfrm flipV="1">
            <a:off x="7195884" y="5180181"/>
            <a:ext cx="14017" cy="1134907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537" name="Image" descr="Image"/>
          <p:cNvPicPr>
            <a:picLocks noChangeAspect="1"/>
          </p:cNvPicPr>
          <p:nvPr/>
        </p:nvPicPr>
        <p:blipFill>
          <a:blip r:embed="rId7" cstate="print">
            <a:extLst/>
          </a:blip>
          <a:srcRect l="219" t="5182" r="227" b="20115"/>
          <a:stretch>
            <a:fillRect/>
          </a:stretch>
        </p:blipFill>
        <p:spPr>
          <a:xfrm>
            <a:off x="6809209" y="4402078"/>
            <a:ext cx="773352" cy="773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2" y="0"/>
                  <a:pt x="4803" y="1002"/>
                  <a:pt x="2882" y="3013"/>
                </a:cubicBezTo>
                <a:cubicBezTo>
                  <a:pt x="-960" y="7034"/>
                  <a:pt x="-960" y="13558"/>
                  <a:pt x="2882" y="17579"/>
                </a:cubicBezTo>
                <a:cubicBezTo>
                  <a:pt x="6723" y="21600"/>
                  <a:pt x="12957" y="21600"/>
                  <a:pt x="16798" y="17579"/>
                </a:cubicBezTo>
                <a:cubicBezTo>
                  <a:pt x="20640" y="13558"/>
                  <a:pt x="20640" y="7034"/>
                  <a:pt x="16798" y="3013"/>
                </a:cubicBezTo>
                <a:cubicBezTo>
                  <a:pt x="14877" y="1002"/>
                  <a:pt x="12358" y="0"/>
                  <a:pt x="9840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538" name="Groysman"/>
          <p:cNvSpPr txBox="1"/>
          <p:nvPr/>
        </p:nvSpPr>
        <p:spPr>
          <a:xfrm>
            <a:off x="7755286" y="4629677"/>
            <a:ext cx="973023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 err="1"/>
              <a:t>Гройсман</a:t>
            </a:r>
            <a:endParaRPr dirty="0"/>
          </a:p>
        </p:txBody>
      </p:sp>
      <p:sp>
        <p:nvSpPr>
          <p:cNvPr id="539" name="Tymoshenko"/>
          <p:cNvSpPr txBox="1"/>
          <p:nvPr/>
        </p:nvSpPr>
        <p:spPr>
          <a:xfrm>
            <a:off x="5440388" y="6200215"/>
            <a:ext cx="1120500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Тимошенко</a:t>
            </a:r>
            <a:endParaRPr dirty="0"/>
          </a:p>
        </p:txBody>
      </p:sp>
      <p:sp>
        <p:nvSpPr>
          <p:cNvPr id="540" name="Line"/>
          <p:cNvSpPr/>
          <p:nvPr/>
        </p:nvSpPr>
        <p:spPr>
          <a:xfrm>
            <a:off x="6577417" y="6073014"/>
            <a:ext cx="238375" cy="1"/>
          </a:xfrm>
          <a:prstGeom prst="line">
            <a:avLst/>
          </a:prstGeom>
          <a:ln w="25400">
            <a:solidFill>
              <a:schemeClr val="accent4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541" name="Image" descr="Image"/>
          <p:cNvPicPr>
            <a:picLocks noChangeAspect="1"/>
          </p:cNvPicPr>
          <p:nvPr/>
        </p:nvPicPr>
        <p:blipFill>
          <a:blip r:embed="rId8" cstate="print">
            <a:extLst/>
          </a:blip>
          <a:srcRect l="245" t="10446" r="229" b="14919"/>
          <a:stretch>
            <a:fillRect/>
          </a:stretch>
        </p:blipFill>
        <p:spPr>
          <a:xfrm>
            <a:off x="5983377" y="5398260"/>
            <a:ext cx="742007" cy="742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7"/>
                  <a:pt x="2882" y="3018"/>
                </a:cubicBezTo>
                <a:cubicBezTo>
                  <a:pt x="-961" y="7039"/>
                  <a:pt x="-961" y="13558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8"/>
                  <a:pt x="20639" y="7039"/>
                  <a:pt x="16796" y="3018"/>
                </a:cubicBezTo>
                <a:cubicBezTo>
                  <a:pt x="14875" y="1007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0" name="Power"/>
          <p:cNvSpPr txBox="1"/>
          <p:nvPr/>
        </p:nvSpPr>
        <p:spPr>
          <a:xfrm>
            <a:off x="8467529" y="7927048"/>
            <a:ext cx="75180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Сила</a:t>
            </a:r>
            <a:endParaRPr dirty="0"/>
          </a:p>
        </p:txBody>
      </p:sp>
      <p:sp>
        <p:nvSpPr>
          <p:cNvPr id="31" name="Intelligence"/>
          <p:cNvSpPr txBox="1"/>
          <p:nvPr/>
        </p:nvSpPr>
        <p:spPr>
          <a:xfrm>
            <a:off x="4198333" y="7927048"/>
            <a:ext cx="89127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Розум</a:t>
            </a:r>
            <a:endParaRPr dirty="0"/>
          </a:p>
        </p:txBody>
      </p:sp>
      <p:sp>
        <p:nvSpPr>
          <p:cNvPr id="32" name="THE ADVANTAGES OF 3D-METHODOLOGY"/>
          <p:cNvSpPr txBox="1"/>
          <p:nvPr/>
        </p:nvSpPr>
        <p:spPr>
          <a:xfrm>
            <a:off x="790341" y="573968"/>
            <a:ext cx="997236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3600" b="0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en-US" b="1" dirty="0">
                <a:solidFill>
                  <a:srgbClr val="FFC000"/>
                </a:solidFill>
              </a:rPr>
              <a:t>3D </a:t>
            </a:r>
            <a:r>
              <a:rPr lang="uk-UA" b="1" dirty="0">
                <a:solidFill>
                  <a:srgbClr val="FFC000"/>
                </a:solidFill>
              </a:rPr>
              <a:t>українських політиків</a:t>
            </a:r>
          </a:p>
        </p:txBody>
      </p:sp>
      <p:sp>
        <p:nvSpPr>
          <p:cNvPr id="28" name="Empathy"/>
          <p:cNvSpPr txBox="1"/>
          <p:nvPr/>
        </p:nvSpPr>
        <p:spPr>
          <a:xfrm>
            <a:off x="1914998" y="3756065"/>
            <a:ext cx="1106072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Емпатія</a:t>
            </a:r>
            <a:endParaRPr dirty="0"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Empathy"/>
          <p:cNvSpPr txBox="1"/>
          <p:nvPr/>
        </p:nvSpPr>
        <p:spPr>
          <a:xfrm>
            <a:off x="1914998" y="3756065"/>
            <a:ext cx="1106072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Емпатія</a:t>
            </a:r>
            <a:endParaRPr dirty="0"/>
          </a:p>
        </p:txBody>
      </p:sp>
      <p:pic>
        <p:nvPicPr>
          <p:cNvPr id="548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915708" y="1976083"/>
            <a:ext cx="7416801" cy="6869937"/>
          </a:xfrm>
          <a:prstGeom prst="rect">
            <a:avLst/>
          </a:prstGeom>
          <a:ln w="12700">
            <a:miter lim="400000"/>
          </a:ln>
        </p:spPr>
      </p:pic>
      <p:sp>
        <p:nvSpPr>
          <p:cNvPr id="549" name="Circle"/>
          <p:cNvSpPr/>
          <p:nvPr/>
        </p:nvSpPr>
        <p:spPr>
          <a:xfrm>
            <a:off x="7855684" y="6546960"/>
            <a:ext cx="140535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50" name="Line"/>
          <p:cNvSpPr/>
          <p:nvPr/>
        </p:nvSpPr>
        <p:spPr>
          <a:xfrm flipV="1">
            <a:off x="7925951" y="6208945"/>
            <a:ext cx="1" cy="463433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51" name="Circle"/>
          <p:cNvSpPr/>
          <p:nvPr/>
        </p:nvSpPr>
        <p:spPr>
          <a:xfrm>
            <a:off x="6738084" y="6539401"/>
            <a:ext cx="140535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52" name="Line"/>
          <p:cNvSpPr/>
          <p:nvPr/>
        </p:nvSpPr>
        <p:spPr>
          <a:xfrm flipV="1">
            <a:off x="6808351" y="6053647"/>
            <a:ext cx="1" cy="611171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53" name="Circle"/>
          <p:cNvSpPr/>
          <p:nvPr/>
        </p:nvSpPr>
        <p:spPr>
          <a:xfrm>
            <a:off x="7570718" y="6197230"/>
            <a:ext cx="140536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54" name="Line"/>
          <p:cNvSpPr/>
          <p:nvPr/>
        </p:nvSpPr>
        <p:spPr>
          <a:xfrm flipV="1">
            <a:off x="7640985" y="4115823"/>
            <a:ext cx="84904" cy="2206824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555" name="Image" descr="Image"/>
          <p:cNvPicPr>
            <a:picLocks noChangeAspect="1"/>
          </p:cNvPicPr>
          <p:nvPr/>
        </p:nvPicPr>
        <p:blipFill>
          <a:blip r:embed="rId4" cstate="print">
            <a:extLst/>
          </a:blip>
          <a:srcRect l="241" t="7413" r="254" b="17888"/>
          <a:stretch>
            <a:fillRect/>
          </a:stretch>
        </p:blipFill>
        <p:spPr>
          <a:xfrm>
            <a:off x="7368690" y="3374161"/>
            <a:ext cx="742072" cy="742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4" extrusionOk="0">
                <a:moveTo>
                  <a:pt x="9839" y="0"/>
                </a:moveTo>
                <a:cubicBezTo>
                  <a:pt x="7320" y="0"/>
                  <a:pt x="4804" y="1007"/>
                  <a:pt x="2882" y="3018"/>
                </a:cubicBezTo>
                <a:cubicBezTo>
                  <a:pt x="-961" y="7040"/>
                  <a:pt x="-961" y="13556"/>
                  <a:pt x="2882" y="17578"/>
                </a:cubicBezTo>
                <a:cubicBezTo>
                  <a:pt x="6726" y="21600"/>
                  <a:pt x="12952" y="21600"/>
                  <a:pt x="16796" y="17578"/>
                </a:cubicBezTo>
                <a:cubicBezTo>
                  <a:pt x="20639" y="13556"/>
                  <a:pt x="20639" y="7040"/>
                  <a:pt x="16796" y="3018"/>
                </a:cubicBezTo>
                <a:cubicBezTo>
                  <a:pt x="14874" y="1007"/>
                  <a:pt x="12358" y="0"/>
                  <a:pt x="9839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556" name="Image" descr="Image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7554906" y="5470954"/>
            <a:ext cx="742091" cy="742091"/>
          </a:xfrm>
          <a:prstGeom prst="rect">
            <a:avLst/>
          </a:pr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557" name="Poroshenko"/>
          <p:cNvSpPr txBox="1"/>
          <p:nvPr/>
        </p:nvSpPr>
        <p:spPr>
          <a:xfrm>
            <a:off x="8433537" y="5682982"/>
            <a:ext cx="1115690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Порошенко</a:t>
            </a:r>
            <a:endParaRPr dirty="0"/>
          </a:p>
        </p:txBody>
      </p:sp>
      <p:sp>
        <p:nvSpPr>
          <p:cNvPr id="558" name="Vakarchuk"/>
          <p:cNvSpPr txBox="1"/>
          <p:nvPr/>
        </p:nvSpPr>
        <p:spPr>
          <a:xfrm>
            <a:off x="6261980" y="3522763"/>
            <a:ext cx="923330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Вакарчук</a:t>
            </a:r>
            <a:endParaRPr dirty="0"/>
          </a:p>
        </p:txBody>
      </p:sp>
      <p:sp>
        <p:nvSpPr>
          <p:cNvPr id="559" name="Circle"/>
          <p:cNvSpPr/>
          <p:nvPr/>
        </p:nvSpPr>
        <p:spPr>
          <a:xfrm>
            <a:off x="8283133" y="6274947"/>
            <a:ext cx="140536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60" name="Line"/>
          <p:cNvSpPr/>
          <p:nvPr/>
        </p:nvSpPr>
        <p:spPr>
          <a:xfrm flipV="1">
            <a:off x="8353400" y="4340476"/>
            <a:ext cx="190703" cy="2059889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561" name="Image" descr="Image"/>
          <p:cNvPicPr>
            <a:picLocks noChangeAspect="1"/>
          </p:cNvPicPr>
          <p:nvPr/>
        </p:nvPicPr>
        <p:blipFill>
          <a:blip r:embed="rId6" cstate="print">
            <a:extLst/>
          </a:blip>
          <a:srcRect l="7037" t="12764" r="10332" b="25174"/>
          <a:stretch>
            <a:fillRect/>
          </a:stretch>
        </p:blipFill>
        <p:spPr>
          <a:xfrm>
            <a:off x="8213816" y="3590207"/>
            <a:ext cx="742015" cy="7420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7"/>
                  <a:pt x="2882" y="3018"/>
                </a:cubicBezTo>
                <a:cubicBezTo>
                  <a:pt x="-961" y="7039"/>
                  <a:pt x="-961" y="13558"/>
                  <a:pt x="2882" y="17579"/>
                </a:cubicBezTo>
                <a:cubicBezTo>
                  <a:pt x="6725" y="21600"/>
                  <a:pt x="12954" y="21600"/>
                  <a:pt x="16796" y="17579"/>
                </a:cubicBezTo>
                <a:cubicBezTo>
                  <a:pt x="20639" y="13557"/>
                  <a:pt x="20639" y="7039"/>
                  <a:pt x="16796" y="3018"/>
                </a:cubicBezTo>
                <a:cubicBezTo>
                  <a:pt x="14875" y="1007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562" name="Zelenskiy"/>
          <p:cNvSpPr txBox="1"/>
          <p:nvPr/>
        </p:nvSpPr>
        <p:spPr>
          <a:xfrm>
            <a:off x="9096985" y="3840332"/>
            <a:ext cx="1157368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Зеленський</a:t>
            </a:r>
            <a:endParaRPr dirty="0"/>
          </a:p>
        </p:txBody>
      </p:sp>
      <p:sp>
        <p:nvSpPr>
          <p:cNvPr id="563" name="Circle"/>
          <p:cNvSpPr/>
          <p:nvPr/>
        </p:nvSpPr>
        <p:spPr>
          <a:xfrm>
            <a:off x="7125617" y="6189671"/>
            <a:ext cx="140536" cy="14053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64" name="Line"/>
          <p:cNvSpPr/>
          <p:nvPr/>
        </p:nvSpPr>
        <p:spPr>
          <a:xfrm flipV="1">
            <a:off x="7195884" y="5180181"/>
            <a:ext cx="14017" cy="1134907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565" name="Image" descr="Image"/>
          <p:cNvPicPr>
            <a:picLocks noChangeAspect="1"/>
          </p:cNvPicPr>
          <p:nvPr/>
        </p:nvPicPr>
        <p:blipFill>
          <a:blip r:embed="rId7" cstate="print">
            <a:extLst/>
          </a:blip>
          <a:srcRect l="219" t="5182" r="227" b="20115"/>
          <a:stretch>
            <a:fillRect/>
          </a:stretch>
        </p:blipFill>
        <p:spPr>
          <a:xfrm>
            <a:off x="6809209" y="4402078"/>
            <a:ext cx="773352" cy="773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2" y="0"/>
                  <a:pt x="4803" y="1002"/>
                  <a:pt x="2882" y="3013"/>
                </a:cubicBezTo>
                <a:cubicBezTo>
                  <a:pt x="-960" y="7034"/>
                  <a:pt x="-960" y="13558"/>
                  <a:pt x="2882" y="17579"/>
                </a:cubicBezTo>
                <a:cubicBezTo>
                  <a:pt x="6723" y="21600"/>
                  <a:pt x="12957" y="21600"/>
                  <a:pt x="16798" y="17579"/>
                </a:cubicBezTo>
                <a:cubicBezTo>
                  <a:pt x="20640" y="13558"/>
                  <a:pt x="20640" y="7034"/>
                  <a:pt x="16798" y="3013"/>
                </a:cubicBezTo>
                <a:cubicBezTo>
                  <a:pt x="14877" y="1002"/>
                  <a:pt x="12358" y="0"/>
                  <a:pt x="9840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566" name="Groysman"/>
          <p:cNvSpPr txBox="1"/>
          <p:nvPr/>
        </p:nvSpPr>
        <p:spPr>
          <a:xfrm>
            <a:off x="7755286" y="4629677"/>
            <a:ext cx="973023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 err="1"/>
              <a:t>Гройсман</a:t>
            </a:r>
            <a:endParaRPr dirty="0"/>
          </a:p>
        </p:txBody>
      </p:sp>
      <p:sp>
        <p:nvSpPr>
          <p:cNvPr id="567" name="Circle"/>
          <p:cNvSpPr/>
          <p:nvPr/>
        </p:nvSpPr>
        <p:spPr>
          <a:xfrm>
            <a:off x="6667817" y="5909107"/>
            <a:ext cx="140535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68" name="Line"/>
          <p:cNvSpPr/>
          <p:nvPr/>
        </p:nvSpPr>
        <p:spPr>
          <a:xfrm flipV="1">
            <a:off x="6738083" y="5105112"/>
            <a:ext cx="1" cy="929412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69" name="Line"/>
          <p:cNvSpPr/>
          <p:nvPr/>
        </p:nvSpPr>
        <p:spPr>
          <a:xfrm>
            <a:off x="6504921" y="5116280"/>
            <a:ext cx="238375" cy="1"/>
          </a:xfrm>
          <a:prstGeom prst="line">
            <a:avLst/>
          </a:prstGeom>
          <a:ln w="25400">
            <a:solidFill>
              <a:schemeClr val="accent4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570" name="Image" descr="Image"/>
          <p:cNvPicPr>
            <a:picLocks noChangeAspect="1"/>
          </p:cNvPicPr>
          <p:nvPr/>
        </p:nvPicPr>
        <p:blipFill>
          <a:blip r:embed="rId8" cstate="print">
            <a:extLst/>
          </a:blip>
          <a:srcRect l="244" t="6643" r="233" b="18602"/>
          <a:stretch>
            <a:fillRect/>
          </a:stretch>
        </p:blipFill>
        <p:spPr>
          <a:xfrm>
            <a:off x="6012312" y="4404950"/>
            <a:ext cx="742018" cy="742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7"/>
                  <a:pt x="2882" y="3018"/>
                </a:cubicBezTo>
                <a:cubicBezTo>
                  <a:pt x="-961" y="7039"/>
                  <a:pt x="-961" y="13557"/>
                  <a:pt x="2882" y="17579"/>
                </a:cubicBezTo>
                <a:cubicBezTo>
                  <a:pt x="6725" y="21600"/>
                  <a:pt x="12953" y="21600"/>
                  <a:pt x="16796" y="17579"/>
                </a:cubicBezTo>
                <a:cubicBezTo>
                  <a:pt x="20639" y="13557"/>
                  <a:pt x="20639" y="7039"/>
                  <a:pt x="16796" y="3018"/>
                </a:cubicBezTo>
                <a:cubicBezTo>
                  <a:pt x="14875" y="1007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571" name="Lyashko"/>
          <p:cNvSpPr txBox="1"/>
          <p:nvPr/>
        </p:nvSpPr>
        <p:spPr>
          <a:xfrm>
            <a:off x="5989252" y="4097165"/>
            <a:ext cx="681277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Ляшко</a:t>
            </a:r>
            <a:endParaRPr dirty="0"/>
          </a:p>
        </p:txBody>
      </p:sp>
      <p:sp>
        <p:nvSpPr>
          <p:cNvPr id="572" name="Tymoshenko"/>
          <p:cNvSpPr txBox="1"/>
          <p:nvPr/>
        </p:nvSpPr>
        <p:spPr>
          <a:xfrm>
            <a:off x="5440388" y="6200215"/>
            <a:ext cx="1120500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Тимошенко</a:t>
            </a:r>
            <a:endParaRPr dirty="0"/>
          </a:p>
        </p:txBody>
      </p:sp>
      <p:sp>
        <p:nvSpPr>
          <p:cNvPr id="573" name="Line"/>
          <p:cNvSpPr/>
          <p:nvPr/>
        </p:nvSpPr>
        <p:spPr>
          <a:xfrm>
            <a:off x="6577417" y="6073014"/>
            <a:ext cx="238375" cy="1"/>
          </a:xfrm>
          <a:prstGeom prst="line">
            <a:avLst/>
          </a:prstGeom>
          <a:ln w="25400">
            <a:solidFill>
              <a:schemeClr val="accent4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574" name="Image" descr="Image"/>
          <p:cNvPicPr>
            <a:picLocks noChangeAspect="1"/>
          </p:cNvPicPr>
          <p:nvPr/>
        </p:nvPicPr>
        <p:blipFill>
          <a:blip r:embed="rId9" cstate="print">
            <a:extLst/>
          </a:blip>
          <a:srcRect l="245" t="10446" r="229" b="14919"/>
          <a:stretch>
            <a:fillRect/>
          </a:stretch>
        </p:blipFill>
        <p:spPr>
          <a:xfrm>
            <a:off x="5983377" y="5398260"/>
            <a:ext cx="742007" cy="742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7"/>
                  <a:pt x="2882" y="3018"/>
                </a:cubicBezTo>
                <a:cubicBezTo>
                  <a:pt x="-961" y="7039"/>
                  <a:pt x="-961" y="13558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8"/>
                  <a:pt x="20639" y="7039"/>
                  <a:pt x="16796" y="3018"/>
                </a:cubicBezTo>
                <a:cubicBezTo>
                  <a:pt x="14875" y="1007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5" name="Power"/>
          <p:cNvSpPr txBox="1"/>
          <p:nvPr/>
        </p:nvSpPr>
        <p:spPr>
          <a:xfrm>
            <a:off x="8467529" y="7927048"/>
            <a:ext cx="75180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Сила</a:t>
            </a:r>
            <a:endParaRPr dirty="0"/>
          </a:p>
        </p:txBody>
      </p:sp>
      <p:sp>
        <p:nvSpPr>
          <p:cNvPr id="36" name="Intelligence"/>
          <p:cNvSpPr txBox="1"/>
          <p:nvPr/>
        </p:nvSpPr>
        <p:spPr>
          <a:xfrm>
            <a:off x="4198333" y="7927048"/>
            <a:ext cx="89127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Розум</a:t>
            </a:r>
            <a:endParaRPr dirty="0"/>
          </a:p>
        </p:txBody>
      </p:sp>
      <p:sp>
        <p:nvSpPr>
          <p:cNvPr id="37" name="THE ADVANTAGES OF 3D-METHODOLOGY"/>
          <p:cNvSpPr txBox="1"/>
          <p:nvPr/>
        </p:nvSpPr>
        <p:spPr>
          <a:xfrm>
            <a:off x="790341" y="573968"/>
            <a:ext cx="997236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3600" b="0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en-US" b="1" dirty="0">
                <a:solidFill>
                  <a:srgbClr val="FFC000"/>
                </a:solidFill>
              </a:rPr>
              <a:t>3D </a:t>
            </a:r>
            <a:r>
              <a:rPr lang="uk-UA" b="1" dirty="0">
                <a:solidFill>
                  <a:srgbClr val="FFC000"/>
                </a:solidFill>
              </a:rPr>
              <a:t>українських політиків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Empathy"/>
          <p:cNvSpPr txBox="1"/>
          <p:nvPr/>
        </p:nvSpPr>
        <p:spPr>
          <a:xfrm>
            <a:off x="1914998" y="3756065"/>
            <a:ext cx="1106072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Емпатія</a:t>
            </a:r>
            <a:endParaRPr dirty="0"/>
          </a:p>
        </p:txBody>
      </p:sp>
      <p:pic>
        <p:nvPicPr>
          <p:cNvPr id="581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915708" y="1976083"/>
            <a:ext cx="7416801" cy="6869937"/>
          </a:xfrm>
          <a:prstGeom prst="rect">
            <a:avLst/>
          </a:prstGeom>
          <a:ln w="12700">
            <a:miter lim="400000"/>
          </a:ln>
        </p:spPr>
      </p:pic>
      <p:sp>
        <p:nvSpPr>
          <p:cNvPr id="582" name="Circle"/>
          <p:cNvSpPr/>
          <p:nvPr/>
        </p:nvSpPr>
        <p:spPr>
          <a:xfrm>
            <a:off x="7855684" y="6546960"/>
            <a:ext cx="140535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83" name="Line"/>
          <p:cNvSpPr/>
          <p:nvPr/>
        </p:nvSpPr>
        <p:spPr>
          <a:xfrm flipV="1">
            <a:off x="7925951" y="6208945"/>
            <a:ext cx="1" cy="463433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84" name="Circle"/>
          <p:cNvSpPr/>
          <p:nvPr/>
        </p:nvSpPr>
        <p:spPr>
          <a:xfrm>
            <a:off x="6738084" y="6539401"/>
            <a:ext cx="140535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85" name="Line"/>
          <p:cNvSpPr/>
          <p:nvPr/>
        </p:nvSpPr>
        <p:spPr>
          <a:xfrm flipV="1">
            <a:off x="6808351" y="6053647"/>
            <a:ext cx="1" cy="611171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86" name="Circle"/>
          <p:cNvSpPr/>
          <p:nvPr/>
        </p:nvSpPr>
        <p:spPr>
          <a:xfrm>
            <a:off x="7570718" y="6197230"/>
            <a:ext cx="140536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87" name="Line"/>
          <p:cNvSpPr/>
          <p:nvPr/>
        </p:nvSpPr>
        <p:spPr>
          <a:xfrm flipV="1">
            <a:off x="7640985" y="4115823"/>
            <a:ext cx="84904" cy="2206824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588" name="Image" descr="Image"/>
          <p:cNvPicPr>
            <a:picLocks noChangeAspect="1"/>
          </p:cNvPicPr>
          <p:nvPr/>
        </p:nvPicPr>
        <p:blipFill>
          <a:blip r:embed="rId4" cstate="print">
            <a:extLst/>
          </a:blip>
          <a:srcRect l="241" t="7413" r="254" b="17888"/>
          <a:stretch>
            <a:fillRect/>
          </a:stretch>
        </p:blipFill>
        <p:spPr>
          <a:xfrm>
            <a:off x="7368690" y="3374161"/>
            <a:ext cx="742072" cy="742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4" extrusionOk="0">
                <a:moveTo>
                  <a:pt x="9839" y="0"/>
                </a:moveTo>
                <a:cubicBezTo>
                  <a:pt x="7320" y="0"/>
                  <a:pt x="4804" y="1007"/>
                  <a:pt x="2882" y="3018"/>
                </a:cubicBezTo>
                <a:cubicBezTo>
                  <a:pt x="-961" y="7040"/>
                  <a:pt x="-961" y="13556"/>
                  <a:pt x="2882" y="17578"/>
                </a:cubicBezTo>
                <a:cubicBezTo>
                  <a:pt x="6726" y="21600"/>
                  <a:pt x="12952" y="21600"/>
                  <a:pt x="16796" y="17578"/>
                </a:cubicBezTo>
                <a:cubicBezTo>
                  <a:pt x="20639" y="13556"/>
                  <a:pt x="20639" y="7040"/>
                  <a:pt x="16796" y="3018"/>
                </a:cubicBezTo>
                <a:cubicBezTo>
                  <a:pt x="14874" y="1007"/>
                  <a:pt x="12358" y="0"/>
                  <a:pt x="9839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589" name="Image" descr="Image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7554906" y="5470954"/>
            <a:ext cx="742091" cy="742091"/>
          </a:xfrm>
          <a:prstGeom prst="rect">
            <a:avLst/>
          </a:pr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590" name="Poroshenko"/>
          <p:cNvSpPr txBox="1"/>
          <p:nvPr/>
        </p:nvSpPr>
        <p:spPr>
          <a:xfrm>
            <a:off x="8433537" y="5682982"/>
            <a:ext cx="1115690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Порошенко</a:t>
            </a:r>
            <a:endParaRPr dirty="0"/>
          </a:p>
        </p:txBody>
      </p:sp>
      <p:sp>
        <p:nvSpPr>
          <p:cNvPr id="591" name="Vakarchuk"/>
          <p:cNvSpPr txBox="1"/>
          <p:nvPr/>
        </p:nvSpPr>
        <p:spPr>
          <a:xfrm>
            <a:off x="6261980" y="3522763"/>
            <a:ext cx="923330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Вакарчук</a:t>
            </a:r>
            <a:endParaRPr dirty="0"/>
          </a:p>
        </p:txBody>
      </p:sp>
      <p:sp>
        <p:nvSpPr>
          <p:cNvPr id="592" name="Circle"/>
          <p:cNvSpPr/>
          <p:nvPr/>
        </p:nvSpPr>
        <p:spPr>
          <a:xfrm>
            <a:off x="8283133" y="6274947"/>
            <a:ext cx="140536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93" name="Line"/>
          <p:cNvSpPr/>
          <p:nvPr/>
        </p:nvSpPr>
        <p:spPr>
          <a:xfrm flipV="1">
            <a:off x="8353400" y="4340476"/>
            <a:ext cx="190703" cy="2059889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594" name="Image" descr="Image"/>
          <p:cNvPicPr>
            <a:picLocks noChangeAspect="1"/>
          </p:cNvPicPr>
          <p:nvPr/>
        </p:nvPicPr>
        <p:blipFill>
          <a:blip r:embed="rId6" cstate="print">
            <a:extLst/>
          </a:blip>
          <a:srcRect l="7037" t="12764" r="10332" b="25174"/>
          <a:stretch>
            <a:fillRect/>
          </a:stretch>
        </p:blipFill>
        <p:spPr>
          <a:xfrm>
            <a:off x="8213816" y="3590207"/>
            <a:ext cx="742015" cy="7420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7"/>
                  <a:pt x="2882" y="3018"/>
                </a:cubicBezTo>
                <a:cubicBezTo>
                  <a:pt x="-961" y="7039"/>
                  <a:pt x="-961" y="13558"/>
                  <a:pt x="2882" y="17579"/>
                </a:cubicBezTo>
                <a:cubicBezTo>
                  <a:pt x="6725" y="21600"/>
                  <a:pt x="12954" y="21600"/>
                  <a:pt x="16796" y="17579"/>
                </a:cubicBezTo>
                <a:cubicBezTo>
                  <a:pt x="20639" y="13557"/>
                  <a:pt x="20639" y="7039"/>
                  <a:pt x="16796" y="3018"/>
                </a:cubicBezTo>
                <a:cubicBezTo>
                  <a:pt x="14875" y="1007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595" name="Zelenskiy"/>
          <p:cNvSpPr txBox="1"/>
          <p:nvPr/>
        </p:nvSpPr>
        <p:spPr>
          <a:xfrm>
            <a:off x="9096985" y="3840332"/>
            <a:ext cx="1157368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Зеленський</a:t>
            </a:r>
            <a:endParaRPr dirty="0"/>
          </a:p>
        </p:txBody>
      </p:sp>
      <p:sp>
        <p:nvSpPr>
          <p:cNvPr id="596" name="Circle"/>
          <p:cNvSpPr/>
          <p:nvPr/>
        </p:nvSpPr>
        <p:spPr>
          <a:xfrm>
            <a:off x="7125617" y="6189671"/>
            <a:ext cx="140536" cy="14053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97" name="Line"/>
          <p:cNvSpPr/>
          <p:nvPr/>
        </p:nvSpPr>
        <p:spPr>
          <a:xfrm flipV="1">
            <a:off x="7195884" y="5180181"/>
            <a:ext cx="14017" cy="1134907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598" name="Image" descr="Image"/>
          <p:cNvPicPr>
            <a:picLocks noChangeAspect="1"/>
          </p:cNvPicPr>
          <p:nvPr/>
        </p:nvPicPr>
        <p:blipFill>
          <a:blip r:embed="rId7" cstate="print">
            <a:extLst/>
          </a:blip>
          <a:srcRect l="219" t="5182" r="227" b="20115"/>
          <a:stretch>
            <a:fillRect/>
          </a:stretch>
        </p:blipFill>
        <p:spPr>
          <a:xfrm>
            <a:off x="6809209" y="4402078"/>
            <a:ext cx="773352" cy="773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2" y="0"/>
                  <a:pt x="4803" y="1002"/>
                  <a:pt x="2882" y="3013"/>
                </a:cubicBezTo>
                <a:cubicBezTo>
                  <a:pt x="-960" y="7034"/>
                  <a:pt x="-960" y="13558"/>
                  <a:pt x="2882" y="17579"/>
                </a:cubicBezTo>
                <a:cubicBezTo>
                  <a:pt x="6723" y="21600"/>
                  <a:pt x="12957" y="21600"/>
                  <a:pt x="16798" y="17579"/>
                </a:cubicBezTo>
                <a:cubicBezTo>
                  <a:pt x="20640" y="13558"/>
                  <a:pt x="20640" y="7034"/>
                  <a:pt x="16798" y="3013"/>
                </a:cubicBezTo>
                <a:cubicBezTo>
                  <a:pt x="14877" y="1002"/>
                  <a:pt x="12358" y="0"/>
                  <a:pt x="9840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599" name="Groysman"/>
          <p:cNvSpPr txBox="1"/>
          <p:nvPr/>
        </p:nvSpPr>
        <p:spPr>
          <a:xfrm>
            <a:off x="7755286" y="4629677"/>
            <a:ext cx="973023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 err="1"/>
              <a:t>Гройсман</a:t>
            </a:r>
            <a:endParaRPr dirty="0"/>
          </a:p>
        </p:txBody>
      </p:sp>
      <p:sp>
        <p:nvSpPr>
          <p:cNvPr id="600" name="Circle"/>
          <p:cNvSpPr/>
          <p:nvPr/>
        </p:nvSpPr>
        <p:spPr>
          <a:xfrm>
            <a:off x="6667817" y="5909107"/>
            <a:ext cx="140535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01" name="Line"/>
          <p:cNvSpPr/>
          <p:nvPr/>
        </p:nvSpPr>
        <p:spPr>
          <a:xfrm flipV="1">
            <a:off x="6738083" y="5105112"/>
            <a:ext cx="1" cy="929412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02" name="Line"/>
          <p:cNvSpPr/>
          <p:nvPr/>
        </p:nvSpPr>
        <p:spPr>
          <a:xfrm>
            <a:off x="6504921" y="5116280"/>
            <a:ext cx="238375" cy="1"/>
          </a:xfrm>
          <a:prstGeom prst="line">
            <a:avLst/>
          </a:prstGeom>
          <a:ln w="25400">
            <a:solidFill>
              <a:schemeClr val="accent4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603" name="Image" descr="Image"/>
          <p:cNvPicPr>
            <a:picLocks noChangeAspect="1"/>
          </p:cNvPicPr>
          <p:nvPr/>
        </p:nvPicPr>
        <p:blipFill>
          <a:blip r:embed="rId8" cstate="print">
            <a:extLst/>
          </a:blip>
          <a:srcRect l="244" t="6643" r="233" b="18602"/>
          <a:stretch>
            <a:fillRect/>
          </a:stretch>
        </p:blipFill>
        <p:spPr>
          <a:xfrm>
            <a:off x="6012312" y="4404950"/>
            <a:ext cx="742018" cy="742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7"/>
                  <a:pt x="2882" y="3018"/>
                </a:cubicBezTo>
                <a:cubicBezTo>
                  <a:pt x="-961" y="7039"/>
                  <a:pt x="-961" y="13557"/>
                  <a:pt x="2882" y="17579"/>
                </a:cubicBezTo>
                <a:cubicBezTo>
                  <a:pt x="6725" y="21600"/>
                  <a:pt x="12953" y="21600"/>
                  <a:pt x="16796" y="17579"/>
                </a:cubicBezTo>
                <a:cubicBezTo>
                  <a:pt x="20639" y="13557"/>
                  <a:pt x="20639" y="7039"/>
                  <a:pt x="16796" y="3018"/>
                </a:cubicBezTo>
                <a:cubicBezTo>
                  <a:pt x="14875" y="1007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604" name="Lyashko"/>
          <p:cNvSpPr txBox="1"/>
          <p:nvPr/>
        </p:nvSpPr>
        <p:spPr>
          <a:xfrm>
            <a:off x="5989252" y="4097165"/>
            <a:ext cx="681277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Ляшко</a:t>
            </a:r>
            <a:endParaRPr dirty="0"/>
          </a:p>
        </p:txBody>
      </p:sp>
      <p:sp>
        <p:nvSpPr>
          <p:cNvPr id="605" name="Circle"/>
          <p:cNvSpPr/>
          <p:nvPr/>
        </p:nvSpPr>
        <p:spPr>
          <a:xfrm>
            <a:off x="4743070" y="6383459"/>
            <a:ext cx="140536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06" name="Line"/>
          <p:cNvSpPr/>
          <p:nvPr/>
        </p:nvSpPr>
        <p:spPr>
          <a:xfrm flipH="1" flipV="1">
            <a:off x="4739567" y="5738120"/>
            <a:ext cx="73772" cy="770756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607" name="Image" descr="Image"/>
          <p:cNvPicPr>
            <a:picLocks noChangeAspect="1"/>
          </p:cNvPicPr>
          <p:nvPr/>
        </p:nvPicPr>
        <p:blipFill>
          <a:blip r:embed="rId9" cstate="print">
            <a:extLst/>
          </a:blip>
          <a:srcRect l="298" t="4438" r="302" b="20862"/>
          <a:stretch>
            <a:fillRect/>
          </a:stretch>
        </p:blipFill>
        <p:spPr>
          <a:xfrm>
            <a:off x="4346087" y="4983807"/>
            <a:ext cx="773342" cy="7732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2" y="0"/>
                  <a:pt x="4802" y="1002"/>
                  <a:pt x="2882" y="3013"/>
                </a:cubicBezTo>
                <a:cubicBezTo>
                  <a:pt x="-960" y="7034"/>
                  <a:pt x="-960" y="13558"/>
                  <a:pt x="2882" y="17579"/>
                </a:cubicBezTo>
                <a:cubicBezTo>
                  <a:pt x="6723" y="21600"/>
                  <a:pt x="12957" y="21600"/>
                  <a:pt x="16798" y="17579"/>
                </a:cubicBezTo>
                <a:cubicBezTo>
                  <a:pt x="20640" y="13558"/>
                  <a:pt x="20640" y="7034"/>
                  <a:pt x="16798" y="3013"/>
                </a:cubicBezTo>
                <a:cubicBezTo>
                  <a:pt x="14878" y="1002"/>
                  <a:pt x="12358" y="0"/>
                  <a:pt x="9840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608" name="Klitschko"/>
          <p:cNvSpPr txBox="1"/>
          <p:nvPr/>
        </p:nvSpPr>
        <p:spPr>
          <a:xfrm>
            <a:off x="3383517" y="5379940"/>
            <a:ext cx="738985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Кличко</a:t>
            </a:r>
            <a:endParaRPr dirty="0"/>
          </a:p>
        </p:txBody>
      </p:sp>
      <p:sp>
        <p:nvSpPr>
          <p:cNvPr id="609" name="Tymoshenko"/>
          <p:cNvSpPr txBox="1"/>
          <p:nvPr/>
        </p:nvSpPr>
        <p:spPr>
          <a:xfrm>
            <a:off x="5440388" y="6200215"/>
            <a:ext cx="1120500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Тимошенко</a:t>
            </a:r>
            <a:endParaRPr dirty="0"/>
          </a:p>
        </p:txBody>
      </p:sp>
      <p:sp>
        <p:nvSpPr>
          <p:cNvPr id="610" name="Line"/>
          <p:cNvSpPr/>
          <p:nvPr/>
        </p:nvSpPr>
        <p:spPr>
          <a:xfrm>
            <a:off x="6577417" y="6073014"/>
            <a:ext cx="238375" cy="1"/>
          </a:xfrm>
          <a:prstGeom prst="line">
            <a:avLst/>
          </a:prstGeom>
          <a:ln w="25400">
            <a:solidFill>
              <a:schemeClr val="accent4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611" name="Image" descr="Image"/>
          <p:cNvPicPr>
            <a:picLocks noChangeAspect="1"/>
          </p:cNvPicPr>
          <p:nvPr/>
        </p:nvPicPr>
        <p:blipFill>
          <a:blip r:embed="rId10" cstate="print">
            <a:extLst/>
          </a:blip>
          <a:srcRect l="245" t="10446" r="229" b="14919"/>
          <a:stretch>
            <a:fillRect/>
          </a:stretch>
        </p:blipFill>
        <p:spPr>
          <a:xfrm>
            <a:off x="5983377" y="5398260"/>
            <a:ext cx="742007" cy="742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7"/>
                  <a:pt x="2882" y="3018"/>
                </a:cubicBezTo>
                <a:cubicBezTo>
                  <a:pt x="-961" y="7039"/>
                  <a:pt x="-961" y="13558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8"/>
                  <a:pt x="20639" y="7039"/>
                  <a:pt x="16796" y="3018"/>
                </a:cubicBezTo>
                <a:cubicBezTo>
                  <a:pt x="14875" y="1007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9" name="Power"/>
          <p:cNvSpPr txBox="1"/>
          <p:nvPr/>
        </p:nvSpPr>
        <p:spPr>
          <a:xfrm>
            <a:off x="8467529" y="7927048"/>
            <a:ext cx="75180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Сила</a:t>
            </a:r>
            <a:endParaRPr dirty="0"/>
          </a:p>
        </p:txBody>
      </p:sp>
      <p:sp>
        <p:nvSpPr>
          <p:cNvPr id="40" name="Intelligence"/>
          <p:cNvSpPr txBox="1"/>
          <p:nvPr/>
        </p:nvSpPr>
        <p:spPr>
          <a:xfrm>
            <a:off x="4198333" y="7927048"/>
            <a:ext cx="89127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Розум</a:t>
            </a:r>
            <a:endParaRPr dirty="0"/>
          </a:p>
        </p:txBody>
      </p:sp>
      <p:sp>
        <p:nvSpPr>
          <p:cNvPr id="41" name="THE ADVANTAGES OF 3D-METHODOLOGY"/>
          <p:cNvSpPr txBox="1"/>
          <p:nvPr/>
        </p:nvSpPr>
        <p:spPr>
          <a:xfrm>
            <a:off x="790341" y="573968"/>
            <a:ext cx="997236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3600" b="0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en-US" b="1" dirty="0">
                <a:solidFill>
                  <a:srgbClr val="FFC000"/>
                </a:solidFill>
              </a:rPr>
              <a:t>3D </a:t>
            </a:r>
            <a:r>
              <a:rPr lang="uk-UA" b="1" dirty="0">
                <a:solidFill>
                  <a:srgbClr val="FFC000"/>
                </a:solidFill>
              </a:rPr>
              <a:t>українських політиків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Empathy"/>
          <p:cNvSpPr txBox="1"/>
          <p:nvPr/>
        </p:nvSpPr>
        <p:spPr>
          <a:xfrm>
            <a:off x="1914998" y="3756065"/>
            <a:ext cx="1106072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Емпатія</a:t>
            </a:r>
            <a:endParaRPr dirty="0"/>
          </a:p>
        </p:txBody>
      </p:sp>
      <p:pic>
        <p:nvPicPr>
          <p:cNvPr id="618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915708" y="1976083"/>
            <a:ext cx="7416801" cy="6869937"/>
          </a:xfrm>
          <a:prstGeom prst="rect">
            <a:avLst/>
          </a:prstGeom>
          <a:ln w="12700">
            <a:miter lim="400000"/>
          </a:ln>
        </p:spPr>
      </p:pic>
      <p:sp>
        <p:nvSpPr>
          <p:cNvPr id="619" name="Circle"/>
          <p:cNvSpPr/>
          <p:nvPr/>
        </p:nvSpPr>
        <p:spPr>
          <a:xfrm>
            <a:off x="7855684" y="6546960"/>
            <a:ext cx="140535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0" name="Line"/>
          <p:cNvSpPr/>
          <p:nvPr/>
        </p:nvSpPr>
        <p:spPr>
          <a:xfrm flipV="1">
            <a:off x="7925951" y="6208945"/>
            <a:ext cx="1" cy="463433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1" name="Circle"/>
          <p:cNvSpPr/>
          <p:nvPr/>
        </p:nvSpPr>
        <p:spPr>
          <a:xfrm>
            <a:off x="6738084" y="6539401"/>
            <a:ext cx="140535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2" name="Line"/>
          <p:cNvSpPr/>
          <p:nvPr/>
        </p:nvSpPr>
        <p:spPr>
          <a:xfrm flipV="1">
            <a:off x="6808351" y="6053647"/>
            <a:ext cx="1" cy="611171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3" name="Circle"/>
          <p:cNvSpPr/>
          <p:nvPr/>
        </p:nvSpPr>
        <p:spPr>
          <a:xfrm>
            <a:off x="7570718" y="6197230"/>
            <a:ext cx="140536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4" name="Line"/>
          <p:cNvSpPr/>
          <p:nvPr/>
        </p:nvSpPr>
        <p:spPr>
          <a:xfrm flipV="1">
            <a:off x="7640985" y="4115823"/>
            <a:ext cx="84904" cy="2206824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625" name="Image" descr="Image"/>
          <p:cNvPicPr>
            <a:picLocks noChangeAspect="1"/>
          </p:cNvPicPr>
          <p:nvPr/>
        </p:nvPicPr>
        <p:blipFill>
          <a:blip r:embed="rId4" cstate="print">
            <a:extLst/>
          </a:blip>
          <a:srcRect l="241" t="7413" r="254" b="17888"/>
          <a:stretch>
            <a:fillRect/>
          </a:stretch>
        </p:blipFill>
        <p:spPr>
          <a:xfrm>
            <a:off x="7368690" y="3374161"/>
            <a:ext cx="742072" cy="742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4" extrusionOk="0">
                <a:moveTo>
                  <a:pt x="9839" y="0"/>
                </a:moveTo>
                <a:cubicBezTo>
                  <a:pt x="7320" y="0"/>
                  <a:pt x="4804" y="1007"/>
                  <a:pt x="2882" y="3018"/>
                </a:cubicBezTo>
                <a:cubicBezTo>
                  <a:pt x="-961" y="7040"/>
                  <a:pt x="-961" y="13556"/>
                  <a:pt x="2882" y="17578"/>
                </a:cubicBezTo>
                <a:cubicBezTo>
                  <a:pt x="6726" y="21600"/>
                  <a:pt x="12952" y="21600"/>
                  <a:pt x="16796" y="17578"/>
                </a:cubicBezTo>
                <a:cubicBezTo>
                  <a:pt x="20639" y="13556"/>
                  <a:pt x="20639" y="7040"/>
                  <a:pt x="16796" y="3018"/>
                </a:cubicBezTo>
                <a:cubicBezTo>
                  <a:pt x="14874" y="1007"/>
                  <a:pt x="12358" y="0"/>
                  <a:pt x="9839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626" name="Image" descr="Image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7554906" y="5470954"/>
            <a:ext cx="742091" cy="742091"/>
          </a:xfrm>
          <a:prstGeom prst="rect">
            <a:avLst/>
          </a:pr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627" name="Poroshenko"/>
          <p:cNvSpPr txBox="1"/>
          <p:nvPr/>
        </p:nvSpPr>
        <p:spPr>
          <a:xfrm>
            <a:off x="8433537" y="5682982"/>
            <a:ext cx="1115690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Порошенко</a:t>
            </a:r>
            <a:endParaRPr dirty="0"/>
          </a:p>
        </p:txBody>
      </p:sp>
      <p:sp>
        <p:nvSpPr>
          <p:cNvPr id="628" name="Vakarchuk"/>
          <p:cNvSpPr txBox="1"/>
          <p:nvPr/>
        </p:nvSpPr>
        <p:spPr>
          <a:xfrm>
            <a:off x="6261980" y="3522763"/>
            <a:ext cx="923330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Вакарчук</a:t>
            </a:r>
            <a:endParaRPr dirty="0"/>
          </a:p>
        </p:txBody>
      </p:sp>
      <p:sp>
        <p:nvSpPr>
          <p:cNvPr id="629" name="Circle"/>
          <p:cNvSpPr/>
          <p:nvPr/>
        </p:nvSpPr>
        <p:spPr>
          <a:xfrm>
            <a:off x="8283133" y="6274947"/>
            <a:ext cx="140536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30" name="Line"/>
          <p:cNvSpPr/>
          <p:nvPr/>
        </p:nvSpPr>
        <p:spPr>
          <a:xfrm flipV="1">
            <a:off x="8353400" y="4340476"/>
            <a:ext cx="190703" cy="2059889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631" name="Image" descr="Image"/>
          <p:cNvPicPr>
            <a:picLocks noChangeAspect="1"/>
          </p:cNvPicPr>
          <p:nvPr/>
        </p:nvPicPr>
        <p:blipFill>
          <a:blip r:embed="rId6" cstate="print">
            <a:extLst/>
          </a:blip>
          <a:srcRect l="7037" t="12764" r="10332" b="25174"/>
          <a:stretch>
            <a:fillRect/>
          </a:stretch>
        </p:blipFill>
        <p:spPr>
          <a:xfrm>
            <a:off x="8213816" y="3590207"/>
            <a:ext cx="742015" cy="7420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7"/>
                  <a:pt x="2882" y="3018"/>
                </a:cubicBezTo>
                <a:cubicBezTo>
                  <a:pt x="-961" y="7039"/>
                  <a:pt x="-961" y="13558"/>
                  <a:pt x="2882" y="17579"/>
                </a:cubicBezTo>
                <a:cubicBezTo>
                  <a:pt x="6725" y="21600"/>
                  <a:pt x="12954" y="21600"/>
                  <a:pt x="16796" y="17579"/>
                </a:cubicBezTo>
                <a:cubicBezTo>
                  <a:pt x="20639" y="13557"/>
                  <a:pt x="20639" y="7039"/>
                  <a:pt x="16796" y="3018"/>
                </a:cubicBezTo>
                <a:cubicBezTo>
                  <a:pt x="14875" y="1007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632" name="Zelenskiy"/>
          <p:cNvSpPr txBox="1"/>
          <p:nvPr/>
        </p:nvSpPr>
        <p:spPr>
          <a:xfrm>
            <a:off x="9096985" y="3840332"/>
            <a:ext cx="1157368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Зеленський</a:t>
            </a:r>
            <a:endParaRPr dirty="0"/>
          </a:p>
        </p:txBody>
      </p:sp>
      <p:sp>
        <p:nvSpPr>
          <p:cNvPr id="633" name="Circle"/>
          <p:cNvSpPr/>
          <p:nvPr/>
        </p:nvSpPr>
        <p:spPr>
          <a:xfrm>
            <a:off x="7125617" y="6189671"/>
            <a:ext cx="140536" cy="14053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34" name="Line"/>
          <p:cNvSpPr/>
          <p:nvPr/>
        </p:nvSpPr>
        <p:spPr>
          <a:xfrm flipV="1">
            <a:off x="7195884" y="5180181"/>
            <a:ext cx="14017" cy="1134907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635" name="Image" descr="Image"/>
          <p:cNvPicPr>
            <a:picLocks noChangeAspect="1"/>
          </p:cNvPicPr>
          <p:nvPr/>
        </p:nvPicPr>
        <p:blipFill>
          <a:blip r:embed="rId7" cstate="print">
            <a:extLst/>
          </a:blip>
          <a:srcRect l="219" t="5182" r="227" b="20115"/>
          <a:stretch>
            <a:fillRect/>
          </a:stretch>
        </p:blipFill>
        <p:spPr>
          <a:xfrm>
            <a:off x="6809209" y="4402078"/>
            <a:ext cx="773352" cy="773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2" y="0"/>
                  <a:pt x="4803" y="1002"/>
                  <a:pt x="2882" y="3013"/>
                </a:cubicBezTo>
                <a:cubicBezTo>
                  <a:pt x="-960" y="7034"/>
                  <a:pt x="-960" y="13558"/>
                  <a:pt x="2882" y="17579"/>
                </a:cubicBezTo>
                <a:cubicBezTo>
                  <a:pt x="6723" y="21600"/>
                  <a:pt x="12957" y="21600"/>
                  <a:pt x="16798" y="17579"/>
                </a:cubicBezTo>
                <a:cubicBezTo>
                  <a:pt x="20640" y="13558"/>
                  <a:pt x="20640" y="7034"/>
                  <a:pt x="16798" y="3013"/>
                </a:cubicBezTo>
                <a:cubicBezTo>
                  <a:pt x="14877" y="1002"/>
                  <a:pt x="12358" y="0"/>
                  <a:pt x="9840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636" name="Groysman"/>
          <p:cNvSpPr txBox="1"/>
          <p:nvPr/>
        </p:nvSpPr>
        <p:spPr>
          <a:xfrm>
            <a:off x="7755286" y="4629677"/>
            <a:ext cx="973023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 err="1"/>
              <a:t>Гройсман</a:t>
            </a:r>
            <a:endParaRPr dirty="0"/>
          </a:p>
        </p:txBody>
      </p:sp>
      <p:sp>
        <p:nvSpPr>
          <p:cNvPr id="637" name="Circle"/>
          <p:cNvSpPr/>
          <p:nvPr/>
        </p:nvSpPr>
        <p:spPr>
          <a:xfrm>
            <a:off x="6667817" y="5909107"/>
            <a:ext cx="140535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38" name="Line"/>
          <p:cNvSpPr/>
          <p:nvPr/>
        </p:nvSpPr>
        <p:spPr>
          <a:xfrm flipV="1">
            <a:off x="6738083" y="5105112"/>
            <a:ext cx="1" cy="929412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39" name="Line"/>
          <p:cNvSpPr/>
          <p:nvPr/>
        </p:nvSpPr>
        <p:spPr>
          <a:xfrm>
            <a:off x="6504921" y="5116280"/>
            <a:ext cx="238375" cy="1"/>
          </a:xfrm>
          <a:prstGeom prst="line">
            <a:avLst/>
          </a:prstGeom>
          <a:ln w="25400">
            <a:solidFill>
              <a:schemeClr val="accent4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640" name="Image" descr="Image"/>
          <p:cNvPicPr>
            <a:picLocks noChangeAspect="1"/>
          </p:cNvPicPr>
          <p:nvPr/>
        </p:nvPicPr>
        <p:blipFill>
          <a:blip r:embed="rId8" cstate="print">
            <a:extLst/>
          </a:blip>
          <a:srcRect l="244" t="6643" r="233" b="18602"/>
          <a:stretch>
            <a:fillRect/>
          </a:stretch>
        </p:blipFill>
        <p:spPr>
          <a:xfrm>
            <a:off x="6012312" y="4404950"/>
            <a:ext cx="742018" cy="742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7"/>
                  <a:pt x="2882" y="3018"/>
                </a:cubicBezTo>
                <a:cubicBezTo>
                  <a:pt x="-961" y="7039"/>
                  <a:pt x="-961" y="13557"/>
                  <a:pt x="2882" y="17579"/>
                </a:cubicBezTo>
                <a:cubicBezTo>
                  <a:pt x="6725" y="21600"/>
                  <a:pt x="12953" y="21600"/>
                  <a:pt x="16796" y="17579"/>
                </a:cubicBezTo>
                <a:cubicBezTo>
                  <a:pt x="20639" y="13557"/>
                  <a:pt x="20639" y="7039"/>
                  <a:pt x="16796" y="3018"/>
                </a:cubicBezTo>
                <a:cubicBezTo>
                  <a:pt x="14875" y="1007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641" name="Lyashko"/>
          <p:cNvSpPr txBox="1"/>
          <p:nvPr/>
        </p:nvSpPr>
        <p:spPr>
          <a:xfrm>
            <a:off x="5989252" y="4097165"/>
            <a:ext cx="681277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Ляшко</a:t>
            </a:r>
            <a:endParaRPr dirty="0"/>
          </a:p>
        </p:txBody>
      </p:sp>
      <p:sp>
        <p:nvSpPr>
          <p:cNvPr id="642" name="Circle"/>
          <p:cNvSpPr/>
          <p:nvPr/>
        </p:nvSpPr>
        <p:spPr>
          <a:xfrm>
            <a:off x="4743070" y="6383459"/>
            <a:ext cx="140536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3" name="Line"/>
          <p:cNvSpPr/>
          <p:nvPr/>
        </p:nvSpPr>
        <p:spPr>
          <a:xfrm flipH="1" flipV="1">
            <a:off x="4739567" y="5738120"/>
            <a:ext cx="73772" cy="770756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644" name="Image" descr="Image"/>
          <p:cNvPicPr>
            <a:picLocks noChangeAspect="1"/>
          </p:cNvPicPr>
          <p:nvPr/>
        </p:nvPicPr>
        <p:blipFill>
          <a:blip r:embed="rId9" cstate="print">
            <a:extLst/>
          </a:blip>
          <a:srcRect l="298" t="4438" r="302" b="20862"/>
          <a:stretch>
            <a:fillRect/>
          </a:stretch>
        </p:blipFill>
        <p:spPr>
          <a:xfrm>
            <a:off x="4346087" y="4983807"/>
            <a:ext cx="773342" cy="7732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2" y="0"/>
                  <a:pt x="4802" y="1002"/>
                  <a:pt x="2882" y="3013"/>
                </a:cubicBezTo>
                <a:cubicBezTo>
                  <a:pt x="-960" y="7034"/>
                  <a:pt x="-960" y="13558"/>
                  <a:pt x="2882" y="17579"/>
                </a:cubicBezTo>
                <a:cubicBezTo>
                  <a:pt x="6723" y="21600"/>
                  <a:pt x="12957" y="21600"/>
                  <a:pt x="16798" y="17579"/>
                </a:cubicBezTo>
                <a:cubicBezTo>
                  <a:pt x="20640" y="13558"/>
                  <a:pt x="20640" y="7034"/>
                  <a:pt x="16798" y="3013"/>
                </a:cubicBezTo>
                <a:cubicBezTo>
                  <a:pt x="14878" y="1002"/>
                  <a:pt x="12358" y="0"/>
                  <a:pt x="9840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645" name="Klitschko"/>
          <p:cNvSpPr txBox="1"/>
          <p:nvPr/>
        </p:nvSpPr>
        <p:spPr>
          <a:xfrm>
            <a:off x="3383517" y="5379940"/>
            <a:ext cx="738985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Кличко</a:t>
            </a:r>
            <a:endParaRPr dirty="0"/>
          </a:p>
        </p:txBody>
      </p:sp>
      <p:sp>
        <p:nvSpPr>
          <p:cNvPr id="646" name="Circle"/>
          <p:cNvSpPr/>
          <p:nvPr/>
        </p:nvSpPr>
        <p:spPr>
          <a:xfrm>
            <a:off x="5962270" y="6070193"/>
            <a:ext cx="140536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7" name="Line"/>
          <p:cNvSpPr/>
          <p:nvPr/>
        </p:nvSpPr>
        <p:spPr>
          <a:xfrm flipH="1" flipV="1">
            <a:off x="5966043" y="4958062"/>
            <a:ext cx="66496" cy="1237547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8" name="Line"/>
          <p:cNvSpPr/>
          <p:nvPr/>
        </p:nvSpPr>
        <p:spPr>
          <a:xfrm>
            <a:off x="5751897" y="4975342"/>
            <a:ext cx="238375" cy="1"/>
          </a:xfrm>
          <a:prstGeom prst="line">
            <a:avLst/>
          </a:prstGeom>
          <a:ln w="25400">
            <a:solidFill>
              <a:schemeClr val="accent4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649" name="Image" descr="Image"/>
          <p:cNvPicPr>
            <a:picLocks noChangeAspect="1"/>
          </p:cNvPicPr>
          <p:nvPr/>
        </p:nvPicPr>
        <p:blipFill>
          <a:blip r:embed="rId10" cstate="print">
            <a:extLst/>
          </a:blip>
          <a:srcRect l="239" t="3671" r="261" b="21625"/>
          <a:stretch>
            <a:fillRect/>
          </a:stretch>
        </p:blipFill>
        <p:spPr>
          <a:xfrm>
            <a:off x="5096629" y="4443033"/>
            <a:ext cx="742089" cy="7421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4" extrusionOk="0">
                <a:moveTo>
                  <a:pt x="9839" y="0"/>
                </a:moveTo>
                <a:cubicBezTo>
                  <a:pt x="7320" y="0"/>
                  <a:pt x="4804" y="1007"/>
                  <a:pt x="2883" y="3018"/>
                </a:cubicBezTo>
                <a:cubicBezTo>
                  <a:pt x="-961" y="7040"/>
                  <a:pt x="-961" y="13555"/>
                  <a:pt x="2883" y="17578"/>
                </a:cubicBezTo>
                <a:cubicBezTo>
                  <a:pt x="6726" y="21600"/>
                  <a:pt x="12952" y="21600"/>
                  <a:pt x="16795" y="17578"/>
                </a:cubicBezTo>
                <a:cubicBezTo>
                  <a:pt x="20639" y="13555"/>
                  <a:pt x="20639" y="7040"/>
                  <a:pt x="16795" y="3018"/>
                </a:cubicBezTo>
                <a:cubicBezTo>
                  <a:pt x="14874" y="1007"/>
                  <a:pt x="12358" y="0"/>
                  <a:pt x="9839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650" name="Savchenko"/>
          <p:cNvSpPr txBox="1"/>
          <p:nvPr/>
        </p:nvSpPr>
        <p:spPr>
          <a:xfrm>
            <a:off x="3932101" y="4522589"/>
            <a:ext cx="953787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Савченко</a:t>
            </a:r>
            <a:endParaRPr dirty="0"/>
          </a:p>
        </p:txBody>
      </p:sp>
      <p:sp>
        <p:nvSpPr>
          <p:cNvPr id="651" name="Tymoshenko"/>
          <p:cNvSpPr txBox="1"/>
          <p:nvPr/>
        </p:nvSpPr>
        <p:spPr>
          <a:xfrm>
            <a:off x="5440388" y="6200215"/>
            <a:ext cx="1120500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r>
              <a:rPr lang="uk-UA" dirty="0"/>
              <a:t>Тимошенко</a:t>
            </a:r>
            <a:endParaRPr dirty="0"/>
          </a:p>
        </p:txBody>
      </p:sp>
      <p:sp>
        <p:nvSpPr>
          <p:cNvPr id="652" name="Line"/>
          <p:cNvSpPr/>
          <p:nvPr/>
        </p:nvSpPr>
        <p:spPr>
          <a:xfrm>
            <a:off x="6577417" y="6073014"/>
            <a:ext cx="238375" cy="1"/>
          </a:xfrm>
          <a:prstGeom prst="line">
            <a:avLst/>
          </a:prstGeom>
          <a:ln w="25400">
            <a:solidFill>
              <a:schemeClr val="accent4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653" name="Image" descr="Image"/>
          <p:cNvPicPr>
            <a:picLocks noChangeAspect="1"/>
          </p:cNvPicPr>
          <p:nvPr/>
        </p:nvPicPr>
        <p:blipFill>
          <a:blip r:embed="rId11" cstate="print">
            <a:extLst/>
          </a:blip>
          <a:srcRect l="245" t="10446" r="229" b="14919"/>
          <a:stretch>
            <a:fillRect/>
          </a:stretch>
        </p:blipFill>
        <p:spPr>
          <a:xfrm>
            <a:off x="5983377" y="5398260"/>
            <a:ext cx="742007" cy="742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7"/>
                  <a:pt x="2882" y="3018"/>
                </a:cubicBezTo>
                <a:cubicBezTo>
                  <a:pt x="-961" y="7039"/>
                  <a:pt x="-961" y="13558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8"/>
                  <a:pt x="20639" y="7039"/>
                  <a:pt x="16796" y="3018"/>
                </a:cubicBezTo>
                <a:cubicBezTo>
                  <a:pt x="14875" y="1007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44" name="Power"/>
          <p:cNvSpPr txBox="1"/>
          <p:nvPr/>
        </p:nvSpPr>
        <p:spPr>
          <a:xfrm>
            <a:off x="8467529" y="7927048"/>
            <a:ext cx="75180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Сила</a:t>
            </a:r>
            <a:endParaRPr dirty="0"/>
          </a:p>
        </p:txBody>
      </p:sp>
      <p:sp>
        <p:nvSpPr>
          <p:cNvPr id="45" name="Intelligence"/>
          <p:cNvSpPr txBox="1"/>
          <p:nvPr/>
        </p:nvSpPr>
        <p:spPr>
          <a:xfrm>
            <a:off x="4198333" y="7927048"/>
            <a:ext cx="89127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uk-UA" dirty="0"/>
              <a:t>Розум</a:t>
            </a:r>
            <a:endParaRPr dirty="0"/>
          </a:p>
        </p:txBody>
      </p:sp>
      <p:sp>
        <p:nvSpPr>
          <p:cNvPr id="46" name="THE ADVANTAGES OF 3D-METHODOLOGY"/>
          <p:cNvSpPr txBox="1"/>
          <p:nvPr/>
        </p:nvSpPr>
        <p:spPr>
          <a:xfrm>
            <a:off x="790341" y="573968"/>
            <a:ext cx="997236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3600" b="0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en-US" b="1" dirty="0">
                <a:solidFill>
                  <a:srgbClr val="FFC000"/>
                </a:solidFill>
              </a:rPr>
              <a:t>3D </a:t>
            </a:r>
            <a:r>
              <a:rPr lang="uk-UA" b="1" dirty="0">
                <a:solidFill>
                  <a:srgbClr val="FFC000"/>
                </a:solidFill>
              </a:rPr>
              <a:t>українських політиків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Candidates’ credibility with the electorate"/>
          <p:cNvSpPr txBox="1"/>
          <p:nvPr/>
        </p:nvSpPr>
        <p:spPr>
          <a:xfrm>
            <a:off x="1732966" y="670139"/>
            <a:ext cx="1202566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3600" b="0" cap="all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endParaRPr lang="ru-RU" cap="none" dirty="0"/>
          </a:p>
        </p:txBody>
      </p:sp>
      <p:graphicFrame>
        <p:nvGraphicFramePr>
          <p:cNvPr id="657" name="Table"/>
          <p:cNvGraphicFramePr/>
          <p:nvPr>
            <p:extLst>
              <p:ext uri="{D42A27DB-BD31-4B8C-83A1-F6EECF244321}">
                <p14:modId xmlns:p14="http://schemas.microsoft.com/office/powerpoint/2010/main" val="4093022568"/>
              </p:ext>
            </p:extLst>
          </p:nvPr>
        </p:nvGraphicFramePr>
        <p:xfrm>
          <a:off x="2511651" y="1981812"/>
          <a:ext cx="9916246" cy="621034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841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4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3058"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1" dirty="0">
                          <a:solidFill>
                            <a:srgbClr val="FFFFFF"/>
                          </a:solidFill>
                          <a:sym typeface="Helvetica Neue"/>
                        </a:rPr>
                        <a:t>Тимошенко</a:t>
                      </a:r>
                      <a:endParaRPr sz="2200" b="1" dirty="0">
                        <a:solidFill>
                          <a:srgbClr val="FFFFFF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rPr>
                        <a:t>глибоко знає економіку, непідкупна / принципова /</a:t>
                      </a:r>
                      <a:br>
                        <a:rPr lang="uk-UA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rPr>
                      </a:br>
                      <a:r>
                        <a:rPr lang="uk-UA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rPr>
                        <a:t>справедлива, розбирається в тому, про що говорить, має широкий кругозір, вміє виступати перед людьми, робить добрі справи, чуйна до потреб людей</a:t>
                      </a:r>
                      <a:endParaRPr sz="2000" dirty="0">
                        <a:solidFill>
                          <a:srgbClr val="FFFFFF"/>
                        </a:solidFill>
                        <a:latin typeface="Helvetica Neue Thin"/>
                        <a:ea typeface="Helvetica Neue Thin"/>
                        <a:cs typeface="Helvetica Neue Thin"/>
                        <a:sym typeface="Helvetica Neue Thin"/>
                      </a:endParaRPr>
                    </a:p>
                  </a:txBody>
                  <a:tcPr marL="177800" marR="177800" marT="177800" marB="177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3232"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1" dirty="0">
                          <a:solidFill>
                            <a:srgbClr val="FFFFFF"/>
                          </a:solidFill>
                          <a:sym typeface="Helvetica Neue"/>
                        </a:rPr>
                        <a:t>Порошенко</a:t>
                      </a:r>
                      <a:endParaRPr sz="2200" b="1" dirty="0">
                        <a:solidFill>
                          <a:srgbClr val="FFFFFF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rPr>
                        <a:t>приймає складні рішення, вміє виступати перед людьми, розбирається в тому, про що говорить, робить добрі справи, чуйний до потреб людей, високо оцінюється відомими експертами, харизматичний</a:t>
                      </a:r>
                    </a:p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rPr>
                        <a:t>! Для симпатиків Порошенка  риса «виконує обіцянки» </a:t>
                      </a:r>
                      <a:br>
                        <a:rPr lang="uk-UA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rPr>
                      </a:br>
                      <a:r>
                        <a:rPr lang="uk-UA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rPr>
                        <a:t>є менш важливою</a:t>
                      </a:r>
                      <a:endParaRPr sz="2000" b="1" dirty="0">
                        <a:solidFill>
                          <a:srgbClr val="FFC000"/>
                        </a:solidFill>
                        <a:latin typeface="Helvetica Neue Thin"/>
                        <a:ea typeface="Helvetica Neue Thin"/>
                        <a:cs typeface="Helvetica Neue Thin"/>
                        <a:sym typeface="Helvetica Neue Thin"/>
                      </a:endParaRPr>
                    </a:p>
                  </a:txBody>
                  <a:tcPr marL="177800" marR="177800" marT="177800" marB="177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2884"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1" dirty="0">
                          <a:solidFill>
                            <a:srgbClr val="FFFFFF"/>
                          </a:solidFill>
                          <a:sym typeface="Helvetica Neue"/>
                        </a:rPr>
                        <a:t>Ляшко</a:t>
                      </a:r>
                      <a:endParaRPr sz="2200" b="1" dirty="0">
                        <a:solidFill>
                          <a:srgbClr val="FFFFFF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000" dirty="0">
                          <a:solidFill>
                            <a:srgbClr val="FFFFFF"/>
                          </a:solidFill>
                          <a:latin typeface="+mn-lt"/>
                          <a:ea typeface="Helvetica Neue Thin"/>
                          <a:cs typeface="Helvetica Neue Thin"/>
                          <a:sym typeface="Helvetica Neue Thin"/>
                        </a:rPr>
                        <a:t>має</a:t>
                      </a:r>
                      <a:r>
                        <a:rPr lang="uk-UA" sz="2000" baseline="0" dirty="0">
                          <a:solidFill>
                            <a:srgbClr val="FFFFFF"/>
                          </a:solidFill>
                          <a:latin typeface="+mn-lt"/>
                          <a:ea typeface="Helvetica Neue Thin"/>
                          <a:cs typeface="Helvetica Neue Thin"/>
                          <a:sym typeface="Helvetica Neue Thin"/>
                        </a:rPr>
                        <a:t> широкий кругозір, вміє виступати перед людьми, розбирається в тому, про що говорить, глибоко знає економіку, вміє приймати складні рішення, готовий піти на конфлікт, якщо це потрібно, вміє досягати цілей, непідкупний та принциповий, справедливий, харизматичний</a:t>
                      </a:r>
                      <a:endParaRPr sz="2000" dirty="0">
                        <a:solidFill>
                          <a:srgbClr val="FFFFFF"/>
                        </a:solidFill>
                        <a:latin typeface="+mn-lt"/>
                        <a:ea typeface="Helvetica Neue Thin"/>
                        <a:cs typeface="Helvetica Neue Thin"/>
                        <a:sym typeface="Helvetica Neue Thin"/>
                      </a:endParaRPr>
                    </a:p>
                  </a:txBody>
                  <a:tcPr marL="177800" marR="177800" marT="177800" marB="177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58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rcRect l="246" t="10446" r="246" b="14932"/>
          <a:stretch>
            <a:fillRect/>
          </a:stretch>
        </p:blipFill>
        <p:spPr>
          <a:xfrm>
            <a:off x="772064" y="2244876"/>
            <a:ext cx="1269706" cy="1269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39" y="0"/>
                </a:moveTo>
                <a:cubicBezTo>
                  <a:pt x="7320" y="0"/>
                  <a:pt x="4804" y="1008"/>
                  <a:pt x="2882" y="3019"/>
                </a:cubicBezTo>
                <a:cubicBezTo>
                  <a:pt x="-961" y="7041"/>
                  <a:pt x="-961" y="13556"/>
                  <a:pt x="2882" y="17578"/>
                </a:cubicBezTo>
                <a:cubicBezTo>
                  <a:pt x="6726" y="21600"/>
                  <a:pt x="12952" y="21600"/>
                  <a:pt x="16796" y="17578"/>
                </a:cubicBezTo>
                <a:cubicBezTo>
                  <a:pt x="20639" y="13556"/>
                  <a:pt x="20639" y="7041"/>
                  <a:pt x="16796" y="3019"/>
                </a:cubicBezTo>
                <a:cubicBezTo>
                  <a:pt x="14874" y="1008"/>
                  <a:pt x="12358" y="0"/>
                  <a:pt x="9839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pic>
        <p:nvPicPr>
          <p:cNvPr id="659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rcRect l="246" t="9672" r="246" b="15655"/>
          <a:stretch>
            <a:fillRect/>
          </a:stretch>
        </p:blipFill>
        <p:spPr>
          <a:xfrm>
            <a:off x="772064" y="4078266"/>
            <a:ext cx="1269706" cy="12698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39" y="0"/>
                </a:moveTo>
                <a:cubicBezTo>
                  <a:pt x="7320" y="0"/>
                  <a:pt x="4804" y="1008"/>
                  <a:pt x="2882" y="3019"/>
                </a:cubicBezTo>
                <a:cubicBezTo>
                  <a:pt x="-961" y="7041"/>
                  <a:pt x="-961" y="13556"/>
                  <a:pt x="2882" y="17578"/>
                </a:cubicBezTo>
                <a:cubicBezTo>
                  <a:pt x="6726" y="21600"/>
                  <a:pt x="12952" y="21600"/>
                  <a:pt x="16796" y="17578"/>
                </a:cubicBezTo>
                <a:cubicBezTo>
                  <a:pt x="20639" y="13556"/>
                  <a:pt x="20639" y="7041"/>
                  <a:pt x="16796" y="3019"/>
                </a:cubicBezTo>
                <a:cubicBezTo>
                  <a:pt x="14874" y="1008"/>
                  <a:pt x="12358" y="0"/>
                  <a:pt x="9839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pic>
        <p:nvPicPr>
          <p:cNvPr id="660" name="Image" descr="Image"/>
          <p:cNvPicPr>
            <a:picLocks noChangeAspect="1"/>
          </p:cNvPicPr>
          <p:nvPr/>
        </p:nvPicPr>
        <p:blipFill>
          <a:blip r:embed="rId4" cstate="print">
            <a:extLst/>
          </a:blip>
          <a:srcRect l="246" t="6643" r="246" b="18612"/>
          <a:stretch>
            <a:fillRect/>
          </a:stretch>
        </p:blipFill>
        <p:spPr>
          <a:xfrm>
            <a:off x="772064" y="6001696"/>
            <a:ext cx="1269706" cy="12698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39" y="0"/>
                </a:moveTo>
                <a:cubicBezTo>
                  <a:pt x="7320" y="0"/>
                  <a:pt x="4804" y="1008"/>
                  <a:pt x="2882" y="3019"/>
                </a:cubicBezTo>
                <a:cubicBezTo>
                  <a:pt x="-961" y="7041"/>
                  <a:pt x="-961" y="13556"/>
                  <a:pt x="2882" y="17578"/>
                </a:cubicBezTo>
                <a:cubicBezTo>
                  <a:pt x="6726" y="21600"/>
                  <a:pt x="12952" y="21600"/>
                  <a:pt x="16796" y="17578"/>
                </a:cubicBezTo>
                <a:cubicBezTo>
                  <a:pt x="20639" y="13556"/>
                  <a:pt x="20639" y="7041"/>
                  <a:pt x="16796" y="3019"/>
                </a:cubicBezTo>
                <a:cubicBezTo>
                  <a:pt x="14874" y="1008"/>
                  <a:pt x="12358" y="0"/>
                  <a:pt x="9839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sp>
        <p:nvSpPr>
          <p:cNvPr id="10" name="THE ADVANTAGES OF 3D-METHODOLOGY"/>
          <p:cNvSpPr txBox="1"/>
          <p:nvPr/>
        </p:nvSpPr>
        <p:spPr>
          <a:xfrm>
            <a:off x="790341" y="573968"/>
            <a:ext cx="997236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3600" b="0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uk-UA" b="1" dirty="0">
                <a:solidFill>
                  <a:srgbClr val="FFC000"/>
                </a:solidFill>
              </a:rPr>
              <a:t>Кандидати очами електорату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4" name="Table"/>
          <p:cNvGraphicFramePr/>
          <p:nvPr>
            <p:extLst>
              <p:ext uri="{D42A27DB-BD31-4B8C-83A1-F6EECF244321}">
                <p14:modId xmlns:p14="http://schemas.microsoft.com/office/powerpoint/2010/main" val="2994452773"/>
              </p:ext>
            </p:extLst>
          </p:nvPr>
        </p:nvGraphicFramePr>
        <p:xfrm>
          <a:off x="2511651" y="1981812"/>
          <a:ext cx="9916246" cy="573917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841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4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3058"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1" dirty="0">
                          <a:solidFill>
                            <a:srgbClr val="FFFFFF"/>
                          </a:solidFill>
                          <a:sym typeface="Helvetica Neue"/>
                        </a:rPr>
                        <a:t>Зеленський</a:t>
                      </a:r>
                      <a:endParaRPr sz="2200" b="1" dirty="0">
                        <a:solidFill>
                          <a:srgbClr val="FFFFFF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0" i="0" u="none" strike="noStrike" cap="none" spc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rPr>
                        <a:t>виконує свої обіцянки, непідкупний / принциповий / справедливий, глибоко знає економіку, домагається поставлених цілей, має широкий кругозір, вміє виступати перед людьми</a:t>
                      </a:r>
                      <a:endParaRPr sz="2200" dirty="0">
                        <a:solidFill>
                          <a:srgbClr val="FFFFFF"/>
                        </a:solidFill>
                        <a:latin typeface="Helvetica Neue Thin"/>
                        <a:ea typeface="Helvetica Neue Thin"/>
                        <a:cs typeface="Helvetica Neue Thin"/>
                        <a:sym typeface="Helvetica Neue Thin"/>
                      </a:endParaRPr>
                    </a:p>
                  </a:txBody>
                  <a:tcPr marL="177800" marR="177800" marT="177800" marB="177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3232"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1" dirty="0">
                          <a:solidFill>
                            <a:srgbClr val="FFFFFF"/>
                          </a:solidFill>
                          <a:sym typeface="Helvetica Neue"/>
                        </a:rPr>
                        <a:t>Вакарчук</a:t>
                      </a:r>
                      <a:endParaRPr sz="2200" b="1" dirty="0">
                        <a:solidFill>
                          <a:srgbClr val="FFFFFF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0" i="0" u="none" strike="noStrike" cap="none" spc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rPr>
                        <a:t>домагається поставлених цілей, </a:t>
                      </a:r>
                      <a:r>
                        <a:rPr lang="uk-UA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rPr>
                        <a:t>оперативно</a:t>
                      </a:r>
                      <a:r>
                        <a:rPr lang="uk-UA" sz="2200" b="0" i="0" u="none" strike="noStrike" cap="none" spc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rPr>
                        <a:t> діє в критичних ситуаціях, має авторитет серед відомих зарубіжних експертів, талановитий</a:t>
                      </a:r>
                      <a:endParaRPr sz="2200" dirty="0">
                        <a:solidFill>
                          <a:srgbClr val="FFFFFF"/>
                        </a:solidFill>
                        <a:latin typeface="Helvetica Neue Thin"/>
                        <a:ea typeface="Helvetica Neue Thin"/>
                        <a:cs typeface="Helvetica Neue Thin"/>
                        <a:sym typeface="Helvetica Neue Thin"/>
                      </a:endParaRPr>
                    </a:p>
                  </a:txBody>
                  <a:tcPr marL="177800" marR="177800" marT="177800" marB="177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2884"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1" dirty="0" err="1">
                          <a:solidFill>
                            <a:srgbClr val="FFFFFF"/>
                          </a:solidFill>
                          <a:sym typeface="Helvetica Neue"/>
                        </a:rPr>
                        <a:t>Гройсман</a:t>
                      </a:r>
                      <a:endParaRPr sz="2200" b="1" dirty="0">
                        <a:solidFill>
                          <a:srgbClr val="FFFFFF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uk-UA" sz="2200" b="0" i="0" u="none" strike="noStrike" kern="1200" cap="none" spc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rPr>
                        <a:t>глибоко знає економіку,  харизматичний, має авторитет у суспільстві</a:t>
                      </a:r>
                      <a:endParaRPr lang="uk-UA" sz="2200" noProof="0" dirty="0">
                        <a:solidFill>
                          <a:schemeClr val="tx1"/>
                        </a:solidFill>
                        <a:latin typeface="Helvetica Neue Thin"/>
                        <a:ea typeface="Helvetica Neue Thin"/>
                        <a:cs typeface="Helvetica Neue Thin"/>
                        <a:sym typeface="Helvetica Neue Thin"/>
                      </a:endParaRPr>
                    </a:p>
                  </a:txBody>
                  <a:tcPr marL="177800" marR="177800" marT="177800" marB="177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65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rcRect l="7039" t="12764" r="10344" b="25183"/>
          <a:stretch>
            <a:fillRect/>
          </a:stretch>
        </p:blipFill>
        <p:spPr>
          <a:xfrm>
            <a:off x="774712" y="2244370"/>
            <a:ext cx="1269706" cy="1269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39" y="0"/>
                </a:moveTo>
                <a:cubicBezTo>
                  <a:pt x="7320" y="0"/>
                  <a:pt x="4804" y="1008"/>
                  <a:pt x="2882" y="3019"/>
                </a:cubicBezTo>
                <a:cubicBezTo>
                  <a:pt x="-961" y="7041"/>
                  <a:pt x="-961" y="13556"/>
                  <a:pt x="2882" y="17578"/>
                </a:cubicBezTo>
                <a:cubicBezTo>
                  <a:pt x="6726" y="21600"/>
                  <a:pt x="12952" y="21600"/>
                  <a:pt x="16796" y="17578"/>
                </a:cubicBezTo>
                <a:cubicBezTo>
                  <a:pt x="20639" y="13556"/>
                  <a:pt x="20639" y="7041"/>
                  <a:pt x="16796" y="3019"/>
                </a:cubicBezTo>
                <a:cubicBezTo>
                  <a:pt x="14874" y="1008"/>
                  <a:pt x="12358" y="0"/>
                  <a:pt x="9839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pic>
        <p:nvPicPr>
          <p:cNvPr id="666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rcRect l="246" t="7413" r="246" b="17882"/>
          <a:stretch>
            <a:fillRect/>
          </a:stretch>
        </p:blipFill>
        <p:spPr>
          <a:xfrm>
            <a:off x="774712" y="4064000"/>
            <a:ext cx="1269706" cy="1269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39" y="0"/>
                </a:moveTo>
                <a:cubicBezTo>
                  <a:pt x="7320" y="0"/>
                  <a:pt x="4804" y="1008"/>
                  <a:pt x="2882" y="3019"/>
                </a:cubicBezTo>
                <a:cubicBezTo>
                  <a:pt x="-961" y="7041"/>
                  <a:pt x="-961" y="13556"/>
                  <a:pt x="2882" y="17578"/>
                </a:cubicBezTo>
                <a:cubicBezTo>
                  <a:pt x="6726" y="21600"/>
                  <a:pt x="12952" y="21600"/>
                  <a:pt x="16796" y="17578"/>
                </a:cubicBezTo>
                <a:cubicBezTo>
                  <a:pt x="20639" y="13556"/>
                  <a:pt x="20639" y="7041"/>
                  <a:pt x="16796" y="3019"/>
                </a:cubicBezTo>
                <a:cubicBezTo>
                  <a:pt x="14874" y="1008"/>
                  <a:pt x="12358" y="0"/>
                  <a:pt x="9839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pic>
        <p:nvPicPr>
          <p:cNvPr id="667" name="Image" descr="Image"/>
          <p:cNvPicPr>
            <a:picLocks noChangeAspect="1"/>
          </p:cNvPicPr>
          <p:nvPr/>
        </p:nvPicPr>
        <p:blipFill>
          <a:blip r:embed="rId4" cstate="print">
            <a:extLst/>
          </a:blip>
          <a:srcRect l="246" t="5182" r="246" b="20130"/>
          <a:stretch>
            <a:fillRect/>
          </a:stretch>
        </p:blipFill>
        <p:spPr>
          <a:xfrm>
            <a:off x="774712" y="5985230"/>
            <a:ext cx="1269706" cy="1269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39" y="0"/>
                </a:moveTo>
                <a:cubicBezTo>
                  <a:pt x="7320" y="0"/>
                  <a:pt x="4804" y="1008"/>
                  <a:pt x="2882" y="3019"/>
                </a:cubicBezTo>
                <a:cubicBezTo>
                  <a:pt x="-961" y="7041"/>
                  <a:pt x="-961" y="13556"/>
                  <a:pt x="2882" y="17578"/>
                </a:cubicBezTo>
                <a:cubicBezTo>
                  <a:pt x="6726" y="21600"/>
                  <a:pt x="12952" y="21600"/>
                  <a:pt x="16796" y="17578"/>
                </a:cubicBezTo>
                <a:cubicBezTo>
                  <a:pt x="20639" y="13556"/>
                  <a:pt x="20639" y="7041"/>
                  <a:pt x="16796" y="3019"/>
                </a:cubicBezTo>
                <a:cubicBezTo>
                  <a:pt x="14874" y="1008"/>
                  <a:pt x="12358" y="0"/>
                  <a:pt x="9839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sp>
        <p:nvSpPr>
          <p:cNvPr id="10" name="THE ADVANTAGES OF 3D-METHODOLOGY"/>
          <p:cNvSpPr txBox="1"/>
          <p:nvPr/>
        </p:nvSpPr>
        <p:spPr>
          <a:xfrm>
            <a:off x="790341" y="573968"/>
            <a:ext cx="997236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3600" b="0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uk-UA" b="1" dirty="0">
                <a:solidFill>
                  <a:srgbClr val="FFC000"/>
                </a:solidFill>
              </a:rPr>
              <a:t>Кандидати очами електорату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ORTRAIT OF THE RESPONDENT"/>
          <p:cNvSpPr txBox="1"/>
          <p:nvPr/>
        </p:nvSpPr>
        <p:spPr>
          <a:xfrm>
            <a:off x="725576" y="569433"/>
            <a:ext cx="997236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3600" b="0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uk-UA" b="1" dirty="0"/>
              <a:t>Портрет респондента</a:t>
            </a:r>
            <a:r>
              <a:rPr lang="en-GB" b="1" dirty="0"/>
              <a:t> (1)</a:t>
            </a:r>
            <a:endParaRPr b="1" dirty="0"/>
          </a:p>
        </p:txBody>
      </p:sp>
      <p:sp>
        <p:nvSpPr>
          <p:cNvPr id="147" name="of voters have not decided yet on “their favorite” presidential candidate"/>
          <p:cNvSpPr txBox="1"/>
          <p:nvPr/>
        </p:nvSpPr>
        <p:spPr>
          <a:xfrm>
            <a:off x="725576" y="3418434"/>
            <a:ext cx="4388865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3200"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uk-UA" dirty="0">
                <a:solidFill>
                  <a:schemeClr val="tx1"/>
                </a:solidFill>
              </a:rPr>
              <a:t>задоволені статусом у суспільстві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8" name="Only respondents of 35-44 (71.4% of respondents) and 55-64 age groups (70.8% of respondents) will vote for the presidential candidate. 45-54 age group is inactive for the first time in recent years."/>
          <p:cNvSpPr txBox="1"/>
          <p:nvPr/>
        </p:nvSpPr>
        <p:spPr>
          <a:xfrm>
            <a:off x="6432066" y="2093881"/>
            <a:ext cx="6548561" cy="3549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/>
            <a:r>
              <a:rPr lang="ru-RU" sz="3200" dirty="0">
                <a:solidFill>
                  <a:srgbClr val="FFC000"/>
                </a:solidFill>
              </a:rPr>
              <a:t>38,6% </a:t>
            </a:r>
            <a:r>
              <a:rPr lang="ru-RU" sz="3200" b="0" dirty="0" err="1"/>
              <a:t>респондентів</a:t>
            </a:r>
            <a:r>
              <a:rPr lang="ru-RU" sz="3200" b="0" dirty="0"/>
              <a:t> </a:t>
            </a:r>
            <a:r>
              <a:rPr lang="ru-RU" sz="3200" b="0" dirty="0" err="1"/>
              <a:t>розмовляють</a:t>
            </a:r>
            <a:r>
              <a:rPr lang="ru-RU" sz="3200" b="0" dirty="0"/>
              <a:t> у </a:t>
            </a:r>
            <a:r>
              <a:rPr lang="ru-RU" sz="3200" b="0" dirty="0" err="1"/>
              <a:t>сім'ї</a:t>
            </a:r>
            <a:r>
              <a:rPr lang="ru-RU" sz="3200" b="0" dirty="0"/>
              <a:t> </a:t>
            </a:r>
            <a:r>
              <a:rPr lang="ru-RU" sz="3200" b="0" dirty="0" err="1"/>
              <a:t>переважно</a:t>
            </a:r>
            <a:r>
              <a:rPr lang="ru-RU" sz="3200" b="0" dirty="0"/>
              <a:t> </a:t>
            </a:r>
            <a:r>
              <a:rPr lang="ru-RU" sz="3200" b="0" dirty="0" err="1"/>
              <a:t>російською</a:t>
            </a:r>
            <a:r>
              <a:rPr lang="ru-RU" sz="3200" b="0" dirty="0"/>
              <a:t> </a:t>
            </a:r>
            <a:r>
              <a:rPr lang="ru-RU" sz="3200" b="0" dirty="0" err="1"/>
              <a:t>мовою</a:t>
            </a:r>
            <a:r>
              <a:rPr lang="ru-RU" sz="3200" b="0" dirty="0"/>
              <a:t>; </a:t>
            </a:r>
            <a:r>
              <a:rPr lang="ru-RU" sz="3200" dirty="0">
                <a:solidFill>
                  <a:srgbClr val="FFC000"/>
                </a:solidFill>
              </a:rPr>
              <a:t>35,8%</a:t>
            </a:r>
            <a:r>
              <a:rPr lang="ru-RU" sz="3200" b="0" dirty="0"/>
              <a:t> </a:t>
            </a:r>
            <a:r>
              <a:rPr lang="ru-RU" sz="3200" b="0" dirty="0" err="1"/>
              <a:t>переважно</a:t>
            </a:r>
            <a:r>
              <a:rPr lang="ru-RU" sz="3200" b="0" dirty="0"/>
              <a:t> </a:t>
            </a:r>
            <a:r>
              <a:rPr lang="ru-RU" sz="3200" b="0" dirty="0" err="1"/>
              <a:t>українською</a:t>
            </a:r>
            <a:r>
              <a:rPr lang="ru-RU" sz="3200" b="0" dirty="0"/>
              <a:t>; </a:t>
            </a:r>
            <a:r>
              <a:rPr lang="ru-RU" sz="3200" dirty="0">
                <a:solidFill>
                  <a:srgbClr val="FFC000"/>
                </a:solidFill>
              </a:rPr>
              <a:t>25,1%</a:t>
            </a:r>
            <a:r>
              <a:rPr lang="ru-RU" sz="3200" dirty="0"/>
              <a:t> </a:t>
            </a:r>
            <a:r>
              <a:rPr lang="ru-RU" sz="3200" b="0" dirty="0" err="1"/>
              <a:t>використовують</a:t>
            </a:r>
            <a:r>
              <a:rPr lang="ru-RU" sz="3200" b="0" dirty="0"/>
              <a:t> </a:t>
            </a:r>
            <a:r>
              <a:rPr lang="ru-RU" sz="3200" b="0" dirty="0" err="1"/>
              <a:t>обидві</a:t>
            </a:r>
            <a:r>
              <a:rPr lang="ru-RU" sz="3200" b="0" dirty="0"/>
              <a:t> </a:t>
            </a:r>
            <a:r>
              <a:rPr lang="ru-RU" sz="3200" b="0" dirty="0" err="1"/>
              <a:t>мови</a:t>
            </a:r>
            <a:r>
              <a:rPr lang="ru-RU" sz="3200" b="0" dirty="0"/>
              <a:t> </a:t>
            </a:r>
            <a:r>
              <a:rPr lang="ru-RU" sz="3200" b="0" dirty="0" err="1"/>
              <a:t>рівною</a:t>
            </a:r>
            <a:r>
              <a:rPr lang="ru-RU" sz="3200" b="0" dirty="0"/>
              <a:t> </a:t>
            </a:r>
            <a:r>
              <a:rPr lang="ru-RU" sz="3200" b="0" dirty="0" err="1"/>
              <a:t>мірою</a:t>
            </a:r>
            <a:r>
              <a:rPr lang="ru-RU" sz="3200" b="0" dirty="0"/>
              <a:t>; </a:t>
            </a:r>
            <a:r>
              <a:rPr lang="ru-RU" sz="3200" b="0" dirty="0" err="1"/>
              <a:t>менше</a:t>
            </a:r>
            <a:r>
              <a:rPr lang="ru-RU" sz="3200" b="0" dirty="0"/>
              <a:t> </a:t>
            </a:r>
            <a:r>
              <a:rPr lang="ru-RU" sz="3200" dirty="0">
                <a:solidFill>
                  <a:srgbClr val="FFC000"/>
                </a:solidFill>
              </a:rPr>
              <a:t>1%</a:t>
            </a:r>
            <a:r>
              <a:rPr lang="ru-RU" sz="3200" b="0" dirty="0">
                <a:solidFill>
                  <a:srgbClr val="FFC000"/>
                </a:solidFill>
              </a:rPr>
              <a:t> </a:t>
            </a:r>
            <a:r>
              <a:rPr lang="ru-RU" sz="3200" b="0" dirty="0" err="1"/>
              <a:t>говорять</a:t>
            </a:r>
            <a:r>
              <a:rPr lang="ru-RU" sz="3200" b="0" dirty="0"/>
              <a:t> </a:t>
            </a:r>
            <a:r>
              <a:rPr lang="ru-RU" sz="3200" b="0" dirty="0" err="1"/>
              <a:t>іншими</a:t>
            </a:r>
            <a:r>
              <a:rPr lang="ru-RU" sz="3200" b="0" dirty="0"/>
              <a:t> </a:t>
            </a:r>
            <a:r>
              <a:rPr lang="ru-RU" sz="3200" b="0" dirty="0" err="1"/>
              <a:t>мовами</a:t>
            </a:r>
            <a:endParaRPr lang="ru-RU" sz="3200" b="0" dirty="0"/>
          </a:p>
        </p:txBody>
      </p:sp>
      <p:sp>
        <p:nvSpPr>
          <p:cNvPr id="149" name="38.5%"/>
          <p:cNvSpPr txBox="1"/>
          <p:nvPr/>
        </p:nvSpPr>
        <p:spPr>
          <a:xfrm>
            <a:off x="725576" y="1917212"/>
            <a:ext cx="5219986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10800"/>
            </a:lvl1pPr>
          </a:lstStyle>
          <a:p>
            <a:r>
              <a:rPr lang="en-GB" dirty="0"/>
              <a:t>23</a:t>
            </a:r>
            <a:r>
              <a:rPr lang="ru-RU" dirty="0"/>
              <a:t>,4%</a:t>
            </a:r>
            <a:endParaRPr dirty="0"/>
          </a:p>
        </p:txBody>
      </p:sp>
      <p:sp>
        <p:nvSpPr>
          <p:cNvPr id="150" name="38.8%"/>
          <p:cNvSpPr txBox="1"/>
          <p:nvPr/>
        </p:nvSpPr>
        <p:spPr>
          <a:xfrm>
            <a:off x="2029303" y="6420241"/>
            <a:ext cx="4445155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10800"/>
            </a:lvl1pPr>
          </a:lstStyle>
          <a:p>
            <a:r>
              <a:rPr lang="ru-RU" dirty="0"/>
              <a:t>61,6%</a:t>
            </a:r>
            <a:endParaRPr dirty="0"/>
          </a:p>
        </p:txBody>
      </p:sp>
      <p:sp>
        <p:nvSpPr>
          <p:cNvPr id="151" name="of respondents speak mostly Russian in their families; 35.8% mainly Ukrainian;  25.1% use both languages   equally; less than 1% speak other languages."/>
          <p:cNvSpPr txBox="1"/>
          <p:nvPr/>
        </p:nvSpPr>
        <p:spPr>
          <a:xfrm>
            <a:off x="6531610" y="6463105"/>
            <a:ext cx="6449017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3200"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uk-UA" dirty="0"/>
              <a:t>тією чи іншою мірою цікавляться політикою; </a:t>
            </a:r>
            <a:r>
              <a:rPr lang="uk-UA" b="1" dirty="0">
                <a:solidFill>
                  <a:srgbClr val="FFC000"/>
                </a:solidFill>
              </a:rPr>
              <a:t>19,9%</a:t>
            </a:r>
            <a:r>
              <a:rPr lang="uk-UA" dirty="0"/>
              <a:t> цікавляться активно; </a:t>
            </a:r>
            <a:r>
              <a:rPr lang="uk-UA" b="1" dirty="0">
                <a:solidFill>
                  <a:srgbClr val="FFC000"/>
                </a:solidFill>
              </a:rPr>
              <a:t>18,5%</a:t>
            </a:r>
            <a:r>
              <a:rPr lang="uk-UA" dirty="0"/>
              <a:t> не цікавляться взагалі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9911020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Ukrainian populism is not politician’s rhetoric, but a cognitive dissonance in society"/>
          <p:cNvSpPr txBox="1"/>
          <p:nvPr/>
        </p:nvSpPr>
        <p:spPr>
          <a:xfrm>
            <a:off x="4569930" y="2051015"/>
            <a:ext cx="6781933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/>
          </a:lstStyle>
          <a:p>
            <a:r>
              <a:rPr lang="uk-UA" dirty="0"/>
              <a:t>Український популізм — НЕ риторика політиків, а когнітивний дисонанс у суспільстві</a:t>
            </a:r>
            <a:endParaRPr dirty="0"/>
          </a:p>
        </p:txBody>
      </p:sp>
      <p:pic>
        <p:nvPicPr>
          <p:cNvPr id="676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rcRect l="324" t="4438" r="324" b="20879"/>
          <a:stretch>
            <a:fillRect/>
          </a:stretch>
        </p:blipFill>
        <p:spPr>
          <a:xfrm>
            <a:off x="770664" y="4038521"/>
            <a:ext cx="1269706" cy="12698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39" y="0"/>
                </a:moveTo>
                <a:cubicBezTo>
                  <a:pt x="7320" y="0"/>
                  <a:pt x="4804" y="1008"/>
                  <a:pt x="2882" y="3019"/>
                </a:cubicBezTo>
                <a:cubicBezTo>
                  <a:pt x="-961" y="7041"/>
                  <a:pt x="-961" y="13556"/>
                  <a:pt x="2882" y="17578"/>
                </a:cubicBezTo>
                <a:cubicBezTo>
                  <a:pt x="6726" y="21600"/>
                  <a:pt x="12952" y="21600"/>
                  <a:pt x="16796" y="17578"/>
                </a:cubicBezTo>
                <a:cubicBezTo>
                  <a:pt x="20639" y="13556"/>
                  <a:pt x="20639" y="7041"/>
                  <a:pt x="16796" y="3019"/>
                </a:cubicBezTo>
                <a:cubicBezTo>
                  <a:pt x="14874" y="1008"/>
                  <a:pt x="12358" y="0"/>
                  <a:pt x="9839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sp>
        <p:nvSpPr>
          <p:cNvPr id="677" name="Vitali Klitschko is the strongest political leader according to 41.2% of the respondents, while only 3.6% of respondents attribute external physical power as a sign of a strong politician, and keeping promises is the main quality of a strong politician - 65.4%, ability to take difficult decisions - 48.6% and acts quickly in difficult situations - 39.8%.…"/>
          <p:cNvSpPr txBox="1"/>
          <p:nvPr/>
        </p:nvSpPr>
        <p:spPr>
          <a:xfrm>
            <a:off x="2641023" y="4079630"/>
            <a:ext cx="8926766" cy="4534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uk-UA" dirty="0"/>
              <a:t>Найсильнішим політичним лідером назвали Віталія Кличка (</a:t>
            </a:r>
            <a:r>
              <a:rPr lang="uk-UA" dirty="0">
                <a:solidFill>
                  <a:srgbClr val="FFC000"/>
                </a:solidFill>
              </a:rPr>
              <a:t>41,2% опитаних)</a:t>
            </a:r>
            <a:r>
              <a:rPr lang="uk-UA" dirty="0"/>
              <a:t>, хоча зовнішню фізичну силу як ознаку сильного політика вибрали лише </a:t>
            </a:r>
            <a:r>
              <a:rPr lang="uk-UA" dirty="0">
                <a:solidFill>
                  <a:srgbClr val="FFC000"/>
                </a:solidFill>
              </a:rPr>
              <a:t>3,6%</a:t>
            </a:r>
            <a:r>
              <a:rPr lang="uk-UA" dirty="0"/>
              <a:t> респондентів, а основними  рисами сильного політика називають виконання обіцянок — 65,4%, здатність приймати складні рішення — 48 , 6% і </a:t>
            </a:r>
            <a:r>
              <a:rPr lang="uk-UA" dirty="0" err="1"/>
              <a:t>оперативно</a:t>
            </a:r>
            <a:r>
              <a:rPr lang="uk-UA" dirty="0"/>
              <a:t> діяти в критичних ситуаціях — 39,8%.</a:t>
            </a:r>
            <a:br>
              <a:rPr lang="uk-UA" dirty="0"/>
            </a:br>
            <a:endParaRPr lang="uk-UA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uk-UA" dirty="0"/>
              <a:t>Володимира Зеленського сприймають як розумного та непідкупного кандидата, зокрема завдяки ролям президентів у телевізійних шоу й телесеріалі </a:t>
            </a:r>
            <a:br>
              <a:rPr lang="uk-UA" dirty="0"/>
            </a:br>
            <a:r>
              <a:rPr lang="uk-UA" dirty="0"/>
              <a:t>«Слуга народу».</a:t>
            </a:r>
          </a:p>
        </p:txBody>
      </p:sp>
      <p:pic>
        <p:nvPicPr>
          <p:cNvPr id="678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rcRect l="7039" t="12764" r="10344" b="25183"/>
          <a:stretch>
            <a:fillRect/>
          </a:stretch>
        </p:blipFill>
        <p:spPr>
          <a:xfrm>
            <a:off x="770664" y="6844053"/>
            <a:ext cx="1269706" cy="12698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39" y="0"/>
                </a:moveTo>
                <a:cubicBezTo>
                  <a:pt x="7320" y="0"/>
                  <a:pt x="4804" y="1008"/>
                  <a:pt x="2882" y="3019"/>
                </a:cubicBezTo>
                <a:cubicBezTo>
                  <a:pt x="-961" y="7041"/>
                  <a:pt x="-961" y="13556"/>
                  <a:pt x="2882" y="17578"/>
                </a:cubicBezTo>
                <a:cubicBezTo>
                  <a:pt x="6726" y="21600"/>
                  <a:pt x="12952" y="21600"/>
                  <a:pt x="16796" y="17578"/>
                </a:cubicBezTo>
                <a:cubicBezTo>
                  <a:pt x="20639" y="13556"/>
                  <a:pt x="20639" y="7041"/>
                  <a:pt x="16796" y="3019"/>
                </a:cubicBezTo>
                <a:cubicBezTo>
                  <a:pt x="14874" y="1008"/>
                  <a:pt x="12358" y="0"/>
                  <a:pt x="9839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pic>
        <p:nvPicPr>
          <p:cNvPr id="679" name="Image" descr="Image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601842" y="1947854"/>
            <a:ext cx="1481609" cy="156597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HE ADVANTAGES OF 3D-METHODOLOGY"/>
          <p:cNvSpPr txBox="1"/>
          <p:nvPr/>
        </p:nvSpPr>
        <p:spPr>
          <a:xfrm>
            <a:off x="790341" y="294568"/>
            <a:ext cx="9972366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3600" b="0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uk-UA" b="1" dirty="0">
                <a:solidFill>
                  <a:srgbClr val="FFC000"/>
                </a:solidFill>
              </a:rPr>
              <a:t>Український популізм: </a:t>
            </a:r>
            <a:br>
              <a:rPr lang="uk-UA" b="1" dirty="0">
                <a:solidFill>
                  <a:srgbClr val="FFC000"/>
                </a:solidFill>
              </a:rPr>
            </a:br>
            <a:r>
              <a:rPr lang="uk-UA" b="1" dirty="0">
                <a:solidFill>
                  <a:srgbClr val="FFC000"/>
                </a:solidFill>
              </a:rPr>
              <a:t>у головах виборців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Vitali Klitschko is the strongest political leader according to 41.2% of the respondents, while only 3.6% of respondents attribute external physical power as a sign of a strong politician, and keeping promises is the main quality of a strong politician - 65.4%, ability to take difficult decisions - 48.6% and acts quickly in difficult situations - 39.8%.…"/>
          <p:cNvSpPr txBox="1"/>
          <p:nvPr/>
        </p:nvSpPr>
        <p:spPr>
          <a:xfrm>
            <a:off x="2641023" y="3993981"/>
            <a:ext cx="8926766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457200"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681925" y="1314502"/>
            <a:ext cx="11484244" cy="73045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rgbClr val="FFC000"/>
                </a:solidFill>
              </a:rPr>
              <a:t>1</a:t>
            </a:r>
            <a:r>
              <a:rPr lang="en-US" sz="2800" dirty="0">
                <a:solidFill>
                  <a:srgbClr val="FFC000"/>
                </a:solidFill>
              </a:rPr>
              <a:t>D</a:t>
            </a:r>
            <a:r>
              <a:rPr lang="uk-UA" sz="2800" dirty="0">
                <a:solidFill>
                  <a:srgbClr val="FFC000"/>
                </a:solidFill>
              </a:rPr>
              <a:t> Україна:</a:t>
            </a:r>
          </a:p>
          <a:p>
            <a:pPr marL="723900" indent="-342900" algn="l">
              <a:buFont typeface="Wingdings" panose="05000000000000000000" pitchFamily="2" charset="2"/>
              <a:buChar char="ü"/>
            </a:pPr>
            <a:r>
              <a:rPr lang="uk-UA" dirty="0"/>
              <a:t>Леонід Кравчук (розум);</a:t>
            </a:r>
          </a:p>
          <a:p>
            <a:pPr marL="723900" indent="-342900" algn="l">
              <a:buFont typeface="Wingdings" panose="05000000000000000000" pitchFamily="2" charset="2"/>
              <a:buChar char="ü"/>
            </a:pPr>
            <a:r>
              <a:rPr lang="uk-UA" dirty="0"/>
              <a:t>Петро Порошенко (розум, низька емпатія);</a:t>
            </a:r>
          </a:p>
          <a:p>
            <a:pPr marL="723900" indent="-342900" algn="l">
              <a:buFont typeface="Wingdings" panose="05000000000000000000" pitchFamily="2" charset="2"/>
              <a:buChar char="ü"/>
            </a:pPr>
            <a:r>
              <a:rPr lang="uk-UA" dirty="0"/>
              <a:t>Святослав Вакарчук (емпатія, низькі лідерські якості).</a:t>
            </a:r>
            <a:br>
              <a:rPr lang="uk-UA" dirty="0"/>
            </a:br>
            <a:endParaRPr lang="uk-UA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uk-UA" sz="2800" dirty="0">
                <a:solidFill>
                  <a:srgbClr val="FFC000"/>
                </a:solidFill>
              </a:rPr>
              <a:t>2</a:t>
            </a:r>
            <a:r>
              <a:rPr lang="en-GB" sz="2800" dirty="0">
                <a:solidFill>
                  <a:srgbClr val="FFC000"/>
                </a:solidFill>
              </a:rPr>
              <a:t>D</a:t>
            </a:r>
            <a:r>
              <a:rPr lang="uk-UA" sz="2800" dirty="0">
                <a:solidFill>
                  <a:srgbClr val="FFC000"/>
                </a:solidFill>
              </a:rPr>
              <a:t> Україна:</a:t>
            </a:r>
            <a:endParaRPr lang="en-GB" sz="2800" dirty="0">
              <a:solidFill>
                <a:srgbClr val="FFC000"/>
              </a:solidFill>
            </a:endParaRPr>
          </a:p>
          <a:p>
            <a:pPr marL="723900" indent="-342900" algn="l">
              <a:buFont typeface="Wingdings" panose="05000000000000000000" pitchFamily="2" charset="2"/>
              <a:buChar char="ü"/>
            </a:pPr>
            <a:r>
              <a:rPr lang="ru-RU" dirty="0"/>
              <a:t>Л</a:t>
            </a:r>
            <a:r>
              <a:rPr lang="uk-UA" dirty="0" err="1"/>
              <a:t>еонід</a:t>
            </a:r>
            <a:r>
              <a:rPr lang="uk-UA" dirty="0"/>
              <a:t> Кучма (сила, розум);</a:t>
            </a:r>
          </a:p>
          <a:p>
            <a:pPr marL="723900" indent="-342900" algn="l">
              <a:buFont typeface="Wingdings" panose="05000000000000000000" pitchFamily="2" charset="2"/>
              <a:buChar char="ü"/>
            </a:pPr>
            <a:r>
              <a:rPr lang="uk-UA" dirty="0"/>
              <a:t>Віталій Кличко (сила, емпатія, при цьому низькі оцінки інтелекту);</a:t>
            </a:r>
            <a:endParaRPr lang="en-GB" dirty="0"/>
          </a:p>
          <a:p>
            <a:pPr marL="723900" indent="-342900" algn="l">
              <a:buFont typeface="Wingdings" panose="05000000000000000000" pitchFamily="2" charset="2"/>
              <a:buChar char="ü"/>
            </a:pPr>
            <a:r>
              <a:rPr lang="uk-UA" dirty="0"/>
              <a:t>Юлія Тимошенко (сила, розум, при цьому низька емпатія);</a:t>
            </a:r>
            <a:endParaRPr lang="en-GB" dirty="0"/>
          </a:p>
          <a:p>
            <a:pPr marL="723900" indent="-342900" algn="l">
              <a:buFont typeface="Wingdings" panose="05000000000000000000" pitchFamily="2" charset="2"/>
              <a:buChar char="ü"/>
            </a:pPr>
            <a:r>
              <a:rPr lang="uk-UA" dirty="0"/>
              <a:t>Володимир Зеленський (емпатія, розум, при цьому низькі лідерські якості).</a:t>
            </a: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GB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rgbClr val="FFC000"/>
                </a:solidFill>
              </a:rPr>
              <a:t>2</a:t>
            </a:r>
            <a:r>
              <a:rPr lang="en-US" sz="2800" dirty="0">
                <a:solidFill>
                  <a:srgbClr val="FFC000"/>
                </a:solidFill>
              </a:rPr>
              <a:t>D—3D</a:t>
            </a:r>
            <a:r>
              <a:rPr lang="uk-UA" sz="2800" dirty="0">
                <a:solidFill>
                  <a:srgbClr val="FFC000"/>
                </a:solidFill>
              </a:rPr>
              <a:t> Світ</a:t>
            </a:r>
            <a:endParaRPr lang="en-US" dirty="0"/>
          </a:p>
          <a:p>
            <a:pPr marL="723900" indent="-342900" algn="l">
              <a:buFont typeface="Wingdings" panose="05000000000000000000" pitchFamily="2" charset="2"/>
              <a:buChar char="ü"/>
            </a:pPr>
            <a:r>
              <a:rPr lang="uk-UA" dirty="0"/>
              <a:t>Дональд </a:t>
            </a:r>
            <a:r>
              <a:rPr lang="uk-UA" dirty="0" err="1"/>
              <a:t>Трамп</a:t>
            </a:r>
            <a:r>
              <a:rPr lang="uk-UA" dirty="0"/>
              <a:t> (сила, розум) — превалює сила;</a:t>
            </a:r>
            <a:endParaRPr lang="en-US" dirty="0"/>
          </a:p>
          <a:p>
            <a:pPr marL="723900" indent="-342900" algn="l">
              <a:buFont typeface="Wingdings" panose="05000000000000000000" pitchFamily="2" charset="2"/>
              <a:buChar char="ü"/>
            </a:pPr>
            <a:r>
              <a:rPr lang="uk-UA" dirty="0"/>
              <a:t>Маргарет Тетчер (сила, розум) — еталонний приклад комбінації цих якостей, високі показники, при нормальному рівні емпатії;</a:t>
            </a:r>
            <a:endParaRPr lang="en-US" dirty="0"/>
          </a:p>
          <a:p>
            <a:pPr marL="723900" indent="-342900" algn="l">
              <a:buFont typeface="Wingdings" panose="05000000000000000000" pitchFamily="2" charset="2"/>
              <a:buChar char="ü"/>
            </a:pPr>
            <a:r>
              <a:rPr lang="uk-UA" dirty="0"/>
              <a:t>Джон Кеннеді</a:t>
            </a:r>
            <a:r>
              <a:rPr lang="en-US" dirty="0"/>
              <a:t> — </a:t>
            </a:r>
            <a:r>
              <a:rPr lang="uk-UA" dirty="0"/>
              <a:t>збалансований варіант,  еталон тривимірного політика: поєднання всіх трьох факторів за різними віковими категоріями.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THE ADVANTAGES OF 3D-METHODOLOGY"/>
          <p:cNvSpPr txBox="1"/>
          <p:nvPr/>
        </p:nvSpPr>
        <p:spPr>
          <a:xfrm>
            <a:off x="790341" y="573968"/>
            <a:ext cx="997236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3600" b="0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en-US" b="1" dirty="0">
                <a:solidFill>
                  <a:srgbClr val="FFC000"/>
                </a:solidFill>
              </a:rPr>
              <a:t>N-</a:t>
            </a:r>
            <a:r>
              <a:rPr lang="uk-UA" b="1" dirty="0">
                <a:solidFill>
                  <a:srgbClr val="FFC000"/>
                </a:solidFill>
              </a:rPr>
              <a:t>вимірність політикуму</a:t>
            </a:r>
          </a:p>
        </p:txBody>
      </p:sp>
    </p:spTree>
    <p:extLst>
      <p:ext uri="{BB962C8B-B14F-4D97-AF65-F5344CB8AC3E}">
        <p14:creationId xmlns:p14="http://schemas.microsoft.com/office/powerpoint/2010/main" val="4117611546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754462" y="5241703"/>
            <a:ext cx="4914363" cy="3102053"/>
          </a:xfrm>
          <a:prstGeom prst="rect">
            <a:avLst/>
          </a:prstGeom>
          <a:ln w="12700">
            <a:miter lim="400000"/>
          </a:ln>
        </p:spPr>
      </p:pic>
      <p:sp>
        <p:nvSpPr>
          <p:cNvPr id="684" name="Economic reasons - the decline of welfare, but not the growth of property segregation in society"/>
          <p:cNvSpPr txBox="1"/>
          <p:nvPr/>
        </p:nvSpPr>
        <p:spPr>
          <a:xfrm>
            <a:off x="971088" y="2315844"/>
            <a:ext cx="6204514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3600"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marL="533400" indent="-533400">
              <a:buFont typeface="Wingdings" panose="05000000000000000000" pitchFamily="2" charset="2"/>
              <a:buChar char="q"/>
            </a:pPr>
            <a:r>
              <a:rPr lang="uk-UA" sz="2800" dirty="0"/>
              <a:t>Економічні причини – низький рівень добробуту, а не зростання майнового розшарування в суспільстві, як вважає низка західних експертів стосовно країн ЄС</a:t>
            </a:r>
            <a:endParaRPr lang="ru-RU" sz="2800" dirty="0"/>
          </a:p>
        </p:txBody>
      </p:sp>
      <p:pic>
        <p:nvPicPr>
          <p:cNvPr id="685" name="Legatum_Prosperity_Index_2017-13.png" descr="Legatum_Prosperity_Index_2017-13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47300" y="5033594"/>
            <a:ext cx="6950469" cy="2918385"/>
          </a:xfrm>
          <a:prstGeom prst="rect">
            <a:avLst/>
          </a:prstGeom>
          <a:ln w="12700">
            <a:miter lim="400000"/>
          </a:ln>
        </p:spPr>
      </p:pic>
      <p:pic>
        <p:nvPicPr>
          <p:cNvPr id="686" name="Image" descr="Image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754461" y="2348220"/>
            <a:ext cx="4914363" cy="2447234"/>
          </a:xfrm>
          <a:prstGeom prst="rect">
            <a:avLst/>
          </a:prstGeom>
          <a:ln w="12700">
            <a:miter lim="400000"/>
          </a:ln>
        </p:spPr>
      </p:pic>
      <p:sp>
        <p:nvSpPr>
          <p:cNvPr id="687" name="Arrow"/>
          <p:cNvSpPr/>
          <p:nvPr/>
        </p:nvSpPr>
        <p:spPr>
          <a:xfrm>
            <a:off x="421754" y="7436280"/>
            <a:ext cx="478755" cy="301765"/>
          </a:xfrm>
          <a:prstGeom prst="rightArrow">
            <a:avLst>
              <a:gd name="adj1" fmla="val 28677"/>
              <a:gd name="adj2" fmla="val 7729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88" name="Arrow"/>
          <p:cNvSpPr/>
          <p:nvPr/>
        </p:nvSpPr>
        <p:spPr>
          <a:xfrm>
            <a:off x="7771258" y="7315402"/>
            <a:ext cx="406047" cy="301765"/>
          </a:xfrm>
          <a:prstGeom prst="rightArrow">
            <a:avLst>
              <a:gd name="adj1" fmla="val 28677"/>
              <a:gd name="adj2" fmla="val 77297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" name="Прямоугольник 9"/>
          <p:cNvSpPr/>
          <p:nvPr/>
        </p:nvSpPr>
        <p:spPr>
          <a:xfrm>
            <a:off x="751269" y="297809"/>
            <a:ext cx="9726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sz="3600" dirty="0">
                <a:solidFill>
                  <a:srgbClr val="FFC000"/>
                </a:solidFill>
              </a:rPr>
              <a:t>Український популізм: </a:t>
            </a:r>
            <a:br>
              <a:rPr lang="uk-UA" sz="3600" dirty="0">
                <a:solidFill>
                  <a:srgbClr val="FFC000"/>
                </a:solidFill>
              </a:rPr>
            </a:br>
            <a:r>
              <a:rPr lang="uk-UA" sz="3600" dirty="0">
                <a:solidFill>
                  <a:srgbClr val="FFC000"/>
                </a:solidFill>
              </a:rPr>
              <a:t>економіка має значення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Voters’ desires in terms  of populist politicians:"/>
          <p:cNvSpPr txBox="1"/>
          <p:nvPr/>
        </p:nvSpPr>
        <p:spPr>
          <a:xfrm>
            <a:off x="941476" y="2490555"/>
            <a:ext cx="5970753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457200">
              <a:defRPr sz="3600"/>
            </a:pPr>
            <a:r>
              <a:rPr lang="uk-UA" dirty="0"/>
              <a:t>Запит виборців на політиків-популістів</a:t>
            </a:r>
            <a:r>
              <a:rPr dirty="0"/>
              <a:t>:</a:t>
            </a:r>
          </a:p>
        </p:txBody>
      </p:sp>
      <p:sp>
        <p:nvSpPr>
          <p:cNvPr id="693" name="43.8%"/>
          <p:cNvSpPr txBox="1"/>
          <p:nvPr/>
        </p:nvSpPr>
        <p:spPr>
          <a:xfrm>
            <a:off x="941476" y="4504421"/>
            <a:ext cx="5219986" cy="1725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10800"/>
            </a:lvl1pPr>
          </a:lstStyle>
          <a:p>
            <a:r>
              <a:t>43.8%</a:t>
            </a:r>
          </a:p>
        </p:txBody>
      </p:sp>
      <p:sp>
        <p:nvSpPr>
          <p:cNvPr id="694" name="is able to speak in front of the audience"/>
          <p:cNvSpPr txBox="1"/>
          <p:nvPr/>
        </p:nvSpPr>
        <p:spPr>
          <a:xfrm>
            <a:off x="941476" y="6221701"/>
            <a:ext cx="4467144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3600"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uk-UA" dirty="0"/>
              <a:t>вміє виступати перед людьми</a:t>
            </a:r>
            <a:endParaRPr dirty="0"/>
          </a:p>
        </p:txBody>
      </p:sp>
      <p:sp>
        <p:nvSpPr>
          <p:cNvPr id="695" name="34.8%"/>
          <p:cNvSpPr txBox="1"/>
          <p:nvPr/>
        </p:nvSpPr>
        <p:spPr>
          <a:xfrm>
            <a:off x="7076133" y="4504421"/>
            <a:ext cx="5219986" cy="1725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10800"/>
            </a:lvl1pPr>
          </a:lstStyle>
          <a:p>
            <a:r>
              <a:t>34.8%</a:t>
            </a:r>
          </a:p>
        </p:txBody>
      </p:sp>
      <p:sp>
        <p:nvSpPr>
          <p:cNvPr id="696" name="charismatic"/>
          <p:cNvSpPr txBox="1"/>
          <p:nvPr/>
        </p:nvSpPr>
        <p:spPr>
          <a:xfrm>
            <a:off x="7218615" y="6221701"/>
            <a:ext cx="446714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3600"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uk-UA" dirty="0"/>
              <a:t>харизматичний</a:t>
            </a:r>
            <a:endParaRPr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0029" y="510806"/>
            <a:ext cx="61302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>
                <a:solidFill>
                  <a:srgbClr val="FFC000"/>
                </a:solidFill>
              </a:rPr>
              <a:t>Запит виборців: популізм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Request for resolute strong-willed politicians:"/>
          <p:cNvSpPr txBox="1"/>
          <p:nvPr/>
        </p:nvSpPr>
        <p:spPr>
          <a:xfrm>
            <a:off x="890676" y="2601434"/>
            <a:ext cx="4816368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3600"/>
            </a:lvl1pPr>
          </a:lstStyle>
          <a:p>
            <a:r>
              <a:rPr lang="uk-UA" dirty="0"/>
              <a:t>Запит на рішучих вольових політиків</a:t>
            </a:r>
            <a:endParaRPr dirty="0"/>
          </a:p>
        </p:txBody>
      </p:sp>
      <p:sp>
        <p:nvSpPr>
          <p:cNvPr id="701" name="48.6%"/>
          <p:cNvSpPr txBox="1"/>
          <p:nvPr/>
        </p:nvSpPr>
        <p:spPr>
          <a:xfrm>
            <a:off x="890676" y="5373035"/>
            <a:ext cx="5219986" cy="1725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10800"/>
            </a:lvl1pPr>
          </a:lstStyle>
          <a:p>
            <a:r>
              <a:t>48.6%</a:t>
            </a:r>
          </a:p>
        </p:txBody>
      </p:sp>
      <p:sp>
        <p:nvSpPr>
          <p:cNvPr id="702" name="takes difficult  decisions"/>
          <p:cNvSpPr txBox="1"/>
          <p:nvPr/>
        </p:nvSpPr>
        <p:spPr>
          <a:xfrm>
            <a:off x="890676" y="6963316"/>
            <a:ext cx="4467144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457200">
              <a:defRPr sz="36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приймає складні рішення </a:t>
            </a:r>
            <a:endParaRPr dirty="0"/>
          </a:p>
        </p:txBody>
      </p:sp>
      <p:sp>
        <p:nvSpPr>
          <p:cNvPr id="703" name="39.3%"/>
          <p:cNvSpPr txBox="1"/>
          <p:nvPr/>
        </p:nvSpPr>
        <p:spPr>
          <a:xfrm>
            <a:off x="6898333" y="5373036"/>
            <a:ext cx="5219986" cy="1725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10800"/>
            </a:lvl1pPr>
          </a:lstStyle>
          <a:p>
            <a:r>
              <a:rPr dirty="0"/>
              <a:t>39.3%</a:t>
            </a:r>
          </a:p>
        </p:txBody>
      </p:sp>
      <p:sp>
        <p:nvSpPr>
          <p:cNvPr id="704" name="achieves set goals"/>
          <p:cNvSpPr txBox="1"/>
          <p:nvPr/>
        </p:nvSpPr>
        <p:spPr>
          <a:xfrm>
            <a:off x="6939215" y="6963316"/>
            <a:ext cx="4467144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457200">
              <a:defRPr sz="36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досягає поставлених цілей</a:t>
            </a:r>
            <a:endParaRPr dirty="0"/>
          </a:p>
        </p:txBody>
      </p:sp>
      <p:sp>
        <p:nvSpPr>
          <p:cNvPr id="705" name="39.8%"/>
          <p:cNvSpPr txBox="1"/>
          <p:nvPr/>
        </p:nvSpPr>
        <p:spPr>
          <a:xfrm>
            <a:off x="6898333" y="2279043"/>
            <a:ext cx="5219986" cy="1725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10800"/>
            </a:lvl1pPr>
          </a:lstStyle>
          <a:p>
            <a:r>
              <a:t>39.8%</a:t>
            </a:r>
          </a:p>
        </p:txBody>
      </p:sp>
      <p:sp>
        <p:nvSpPr>
          <p:cNvPr id="706" name="acts quickly in difficult situations"/>
          <p:cNvSpPr txBox="1"/>
          <p:nvPr/>
        </p:nvSpPr>
        <p:spPr>
          <a:xfrm>
            <a:off x="6939215" y="3767722"/>
            <a:ext cx="5179104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3600"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uk-UA" dirty="0" err="1"/>
              <a:t>оперативно</a:t>
            </a:r>
            <a:r>
              <a:rPr lang="uk-UA" dirty="0"/>
              <a:t> діє у критичних ситуаціях</a:t>
            </a:r>
            <a:endParaRPr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2078" y="531331"/>
            <a:ext cx="104007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sz="3600" dirty="0">
                <a:solidFill>
                  <a:srgbClr val="FFC000"/>
                </a:solidFill>
              </a:rPr>
              <a:t>Запит виборців: «сильна рука»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WESTERN PARTNERS AS A SOURCE OF COMMON SENSE"/>
          <p:cNvSpPr txBox="1"/>
          <p:nvPr/>
        </p:nvSpPr>
        <p:spPr>
          <a:xfrm>
            <a:off x="725576" y="683733"/>
            <a:ext cx="1202566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3600" b="0" cap="all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endParaRPr dirty="0"/>
          </a:p>
        </p:txBody>
      </p:sp>
      <p:sp>
        <p:nvSpPr>
          <p:cNvPr id="710" name="Ukrainian voters, in free elections, tend to choose populist politicians who project &quot;strength&quot;. This indicates a risk that political forces not committed to democratic principles of state governance can come to power, with resulting destabilization.…"/>
          <p:cNvSpPr txBox="1"/>
          <p:nvPr/>
        </p:nvSpPr>
        <p:spPr>
          <a:xfrm>
            <a:off x="1721675" y="1533264"/>
            <a:ext cx="10944648" cy="656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355600" indent="-355600" algn="l" defTabSz="457200">
              <a:buSzPct val="50000"/>
              <a:buFont typeface="Wingdings" panose="05000000000000000000" pitchFamily="2" charset="2"/>
              <a:buChar char="q"/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sz="2800" dirty="0">
                <a:latin typeface="+mn-lt"/>
                <a:sym typeface="Helvetica Neue Thin"/>
              </a:rPr>
              <a:t>Українські виборці навіть за умови чесних виборів схильні обирати популістів і «сильну руку», що обумовлює ризик приходу до влади </a:t>
            </a:r>
            <a:r>
              <a:rPr lang="uk-UA" sz="2800" dirty="0">
                <a:solidFill>
                  <a:srgbClr val="FFC000"/>
                </a:solidFill>
                <a:latin typeface="+mn-lt"/>
                <a:sym typeface="Helvetica Neue Thin"/>
              </a:rPr>
              <a:t>політичних сил, орієнтованих на подальшу дестабілізацію та відхід від демократичних принципів державного управління</a:t>
            </a:r>
            <a:r>
              <a:rPr lang="uk-UA" sz="2800" dirty="0">
                <a:latin typeface="+mn-lt"/>
                <a:sym typeface="Helvetica Neue Thin"/>
              </a:rPr>
              <a:t>.</a:t>
            </a:r>
            <a:br>
              <a:rPr lang="uk-UA" sz="2800" dirty="0">
                <a:latin typeface="+mn-lt"/>
                <a:sym typeface="Helvetica Neue Thin"/>
              </a:rPr>
            </a:br>
            <a:endParaRPr lang="uk-UA" sz="2800" dirty="0">
              <a:latin typeface="+mn-lt"/>
              <a:sym typeface="Helvetica Neue Thin"/>
            </a:endParaRPr>
          </a:p>
          <a:p>
            <a:pPr marL="355600" indent="-355600" algn="l" defTabSz="457200">
              <a:buSzPct val="50000"/>
              <a:buFont typeface="Wingdings" panose="05000000000000000000" pitchFamily="2" charset="2"/>
              <a:buChar char="q"/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sz="2800" dirty="0">
                <a:latin typeface="+mn-lt"/>
                <a:sym typeface="Helvetica Neue Thin"/>
              </a:rPr>
              <a:t>Вибори-2019 — НЕ ЗНАКОВИЙ РУБІЖ, </a:t>
            </a:r>
            <a:r>
              <a:rPr lang="uk-UA" sz="2800" dirty="0">
                <a:solidFill>
                  <a:srgbClr val="FFC000"/>
                </a:solidFill>
                <a:latin typeface="+mn-lt"/>
                <a:sym typeface="Helvetica Neue Thin"/>
              </a:rPr>
              <a:t>ми повинні дивитися далі, враховуючи стан суспільної свідомості</a:t>
            </a:r>
            <a:r>
              <a:rPr lang="uk-UA" sz="2800" dirty="0">
                <a:latin typeface="+mn-lt"/>
                <a:sym typeface="Helvetica Neue Thin"/>
              </a:rPr>
              <a:t>.</a:t>
            </a:r>
            <a:br>
              <a:rPr lang="uk-UA" sz="2800" dirty="0">
                <a:latin typeface="+mn-lt"/>
                <a:sym typeface="Helvetica Neue Thin"/>
              </a:rPr>
            </a:br>
            <a:endParaRPr lang="uk-UA" sz="2800" dirty="0">
              <a:latin typeface="+mn-lt"/>
              <a:sym typeface="Helvetica Neue Thin"/>
            </a:endParaRPr>
          </a:p>
          <a:p>
            <a:pPr marL="355600" indent="-355600" algn="l" defTabSz="457200">
              <a:buSzPct val="50000"/>
              <a:buFont typeface="Wingdings" panose="05000000000000000000" pitchFamily="2" charset="2"/>
              <a:buChar char="q"/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sz="2800" dirty="0">
                <a:latin typeface="+mn-lt"/>
                <a:sym typeface="Helvetica Neue Thin"/>
              </a:rPr>
              <a:t>Не має значення, про яку форму правління йдеться, </a:t>
            </a:r>
            <a:r>
              <a:rPr lang="uk-UA" sz="2800" dirty="0">
                <a:solidFill>
                  <a:srgbClr val="FFC000"/>
                </a:solidFill>
                <a:latin typeface="+mn-lt"/>
                <a:sym typeface="Helvetica Neue Thin"/>
              </a:rPr>
              <a:t>влада буде персоналізована в очах виборців.</a:t>
            </a:r>
            <a:br>
              <a:rPr lang="uk-UA" sz="2800" dirty="0">
                <a:latin typeface="+mn-lt"/>
                <a:sym typeface="Helvetica Neue Thin"/>
              </a:rPr>
            </a:br>
            <a:endParaRPr lang="uk-UA" sz="2800" dirty="0">
              <a:latin typeface="+mn-lt"/>
              <a:sym typeface="Helvetica Neue Thin"/>
            </a:endParaRPr>
          </a:p>
          <a:p>
            <a:pPr marL="355600" indent="-355600" algn="l" defTabSz="457200">
              <a:buSzPct val="50000"/>
              <a:buFont typeface="Wingdings" panose="05000000000000000000" pitchFamily="2" charset="2"/>
              <a:buChar char="q"/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sz="2800" dirty="0">
                <a:latin typeface="+mn-lt"/>
                <a:sym typeface="Helvetica Neue Thin"/>
              </a:rPr>
              <a:t>Західні партнери — чи не єдиний стримувальний фактор у цій ситуації. </a:t>
            </a:r>
            <a:r>
              <a:rPr lang="uk-UA" sz="2800" dirty="0">
                <a:solidFill>
                  <a:srgbClr val="FFC000"/>
                </a:solidFill>
                <a:latin typeface="+mn-lt"/>
                <a:sym typeface="Helvetica Neue Thin"/>
              </a:rPr>
              <a:t>Правильні поради стимулюватимуть правильні рішення та правильні дії.</a:t>
            </a:r>
            <a:endParaRPr sz="28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21674" y="522936"/>
            <a:ext cx="8438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sz="3600" dirty="0">
                <a:solidFill>
                  <a:srgbClr val="FFC000"/>
                </a:solidFill>
              </a:rPr>
              <a:t>Висновки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772" y="3613018"/>
            <a:ext cx="128000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7200" dirty="0">
                <a:solidFill>
                  <a:srgbClr val="FFC000"/>
                </a:solidFill>
              </a:rPr>
              <a:t>ДЯКУЮ </a:t>
            </a:r>
          </a:p>
          <a:p>
            <a:r>
              <a:rPr lang="uk-UA" sz="7200" dirty="0">
                <a:solidFill>
                  <a:srgbClr val="FFC000"/>
                </a:solidFill>
              </a:rPr>
              <a:t>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33275178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ORTRAIT OF THE RESPONDENT"/>
          <p:cNvSpPr txBox="1"/>
          <p:nvPr/>
        </p:nvSpPr>
        <p:spPr>
          <a:xfrm>
            <a:off x="725576" y="556733"/>
            <a:ext cx="997236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3600" b="0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uk-UA" b="1" dirty="0"/>
              <a:t>Портрет респондента (2)</a:t>
            </a:r>
            <a:endParaRPr b="1" dirty="0"/>
          </a:p>
        </p:txBody>
      </p:sp>
      <p:sp>
        <p:nvSpPr>
          <p:cNvPr id="147" name="of voters have not decided yet on “their favorite” presidential candidate"/>
          <p:cNvSpPr txBox="1"/>
          <p:nvPr/>
        </p:nvSpPr>
        <p:spPr>
          <a:xfrm>
            <a:off x="725576" y="3266066"/>
            <a:ext cx="4388865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3200"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ru-RU" dirty="0" err="1">
                <a:solidFill>
                  <a:schemeClr val="tx1"/>
                </a:solidFill>
              </a:rPr>
              <a:t>виборц</a:t>
            </a:r>
            <a:r>
              <a:rPr lang="uk-UA" dirty="0" err="1">
                <a:solidFill>
                  <a:schemeClr val="tx1"/>
                </a:solidFill>
              </a:rPr>
              <a:t>ів</a:t>
            </a:r>
            <a:r>
              <a:rPr lang="uk-UA" dirty="0">
                <a:solidFill>
                  <a:schemeClr val="tx1"/>
                </a:solidFill>
              </a:rPr>
              <a:t> не визначилися зі «своїм» кандидатом у Президенти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8" name="Only respondents of 35-44 (71.4% of respondents) and 55-64 age groups (70.8% of respondents) will vote for the presidential candidate. 45-54 age group is inactive for the first time in recent years."/>
          <p:cNvSpPr txBox="1"/>
          <p:nvPr/>
        </p:nvSpPr>
        <p:spPr>
          <a:xfrm>
            <a:off x="5945562" y="2627601"/>
            <a:ext cx="6548561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/>
            <a:r>
              <a:rPr lang="uk-UA" sz="3200" b="0" dirty="0"/>
              <a:t>Точно підуть голосувати тільки респонденти вікових категорій </a:t>
            </a:r>
            <a:r>
              <a:rPr lang="uk-UA" sz="3200" dirty="0">
                <a:solidFill>
                  <a:srgbClr val="FFC000"/>
                </a:solidFill>
              </a:rPr>
              <a:t>35-44 (71,4% опитаних)</a:t>
            </a:r>
            <a:r>
              <a:rPr lang="uk-UA" sz="3200" b="0" dirty="0"/>
              <a:t> і </a:t>
            </a:r>
            <a:r>
              <a:rPr lang="uk-UA" sz="3200" dirty="0">
                <a:solidFill>
                  <a:srgbClr val="FFC000"/>
                </a:solidFill>
              </a:rPr>
              <a:t>55-64 (70,8% опитаних)</a:t>
            </a:r>
            <a:r>
              <a:rPr lang="uk-UA" sz="3200" b="0" dirty="0"/>
              <a:t>. </a:t>
            </a:r>
            <a:endParaRPr lang="ru-RU" sz="3200" b="0" dirty="0"/>
          </a:p>
        </p:txBody>
      </p:sp>
      <p:sp>
        <p:nvSpPr>
          <p:cNvPr id="149" name="38.5%"/>
          <p:cNvSpPr txBox="1"/>
          <p:nvPr/>
        </p:nvSpPr>
        <p:spPr>
          <a:xfrm>
            <a:off x="725576" y="1764844"/>
            <a:ext cx="5219986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10800"/>
            </a:lvl1pPr>
          </a:lstStyle>
          <a:p>
            <a:r>
              <a:rPr dirty="0"/>
              <a:t>38</a:t>
            </a:r>
            <a:r>
              <a:rPr lang="uk-UA" dirty="0"/>
              <a:t>,</a:t>
            </a:r>
            <a:r>
              <a:rPr dirty="0"/>
              <a:t>5%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0834" y="6215254"/>
            <a:ext cx="6726264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uk-UA" sz="3200" b="0" dirty="0"/>
              <a:t>Категорія </a:t>
            </a:r>
            <a:r>
              <a:rPr lang="uk-UA" sz="3200" dirty="0">
                <a:solidFill>
                  <a:srgbClr val="FFC000"/>
                </a:solidFill>
              </a:rPr>
              <a:t>45-54</a:t>
            </a:r>
            <a:r>
              <a:rPr lang="uk-UA" sz="3200" b="0" dirty="0">
                <a:solidFill>
                  <a:srgbClr val="FFC000"/>
                </a:solidFill>
              </a:rPr>
              <a:t> </a:t>
            </a:r>
            <a:r>
              <a:rPr lang="uk-UA" sz="3200" b="0" dirty="0"/>
              <a:t>вперше за останні роки перестала бути активною (підуть голосувати лише </a:t>
            </a:r>
            <a:r>
              <a:rPr lang="en-GB" sz="3200" dirty="0">
                <a:solidFill>
                  <a:srgbClr val="FFC000"/>
                </a:solidFill>
              </a:rPr>
              <a:t>26,3 %</a:t>
            </a:r>
            <a:r>
              <a:rPr lang="uk-UA" sz="3200" dirty="0">
                <a:solidFill>
                  <a:schemeClr val="tx1"/>
                </a:solidFill>
              </a:rPr>
              <a:t>)</a:t>
            </a:r>
            <a:r>
              <a:rPr lang="uk-UA" sz="3200" b="0" dirty="0"/>
              <a:t>.</a:t>
            </a:r>
            <a:endParaRPr lang="ru-RU" sz="3200" b="0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5535" y="5994867"/>
            <a:ext cx="2526224" cy="12052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uk-UA" sz="10800" b="0" dirty="0"/>
              <a:t>!!!</a:t>
            </a:r>
            <a:endParaRPr kumimoji="0" lang="ru-RU" sz="108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ORTRAIT OF THE RESPONDENT"/>
          <p:cNvSpPr txBox="1"/>
          <p:nvPr/>
        </p:nvSpPr>
        <p:spPr>
          <a:xfrm>
            <a:off x="725576" y="290032"/>
            <a:ext cx="10704424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3600" b="0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uk-UA" b="1" dirty="0"/>
              <a:t>Портрет респондента: </a:t>
            </a:r>
            <a:br>
              <a:rPr lang="uk-UA" b="1" dirty="0"/>
            </a:br>
            <a:r>
              <a:rPr lang="uk-UA" b="1" dirty="0"/>
              <a:t>ті, хто ще не визначився</a:t>
            </a:r>
            <a:endParaRPr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6908" y="2078986"/>
            <a:ext cx="11236272" cy="63812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uk-UA" dirty="0"/>
              <a:t>Чим молодший респондент, тим йому важче визначитися з вибором: </a:t>
            </a:r>
          </a:p>
          <a:p>
            <a:pPr marL="622300" indent="-342900" algn="l">
              <a:buFont typeface="Wingdings" panose="05000000000000000000" pitchFamily="2" charset="2"/>
              <a:buChar char="ü"/>
            </a:pPr>
            <a:r>
              <a:rPr lang="uk-UA" dirty="0"/>
              <a:t>25-34 - </a:t>
            </a:r>
            <a:r>
              <a:rPr lang="uk-UA" dirty="0">
                <a:solidFill>
                  <a:srgbClr val="FFC000"/>
                </a:solidFill>
              </a:rPr>
              <a:t>43,9% </a:t>
            </a:r>
            <a:r>
              <a:rPr lang="uk-UA" dirty="0"/>
              <a:t>і 18-24 - </a:t>
            </a:r>
            <a:r>
              <a:rPr lang="uk-UA" dirty="0">
                <a:solidFill>
                  <a:srgbClr val="FFC000"/>
                </a:solidFill>
              </a:rPr>
              <a:t>43,8%</a:t>
            </a:r>
            <a:r>
              <a:rPr lang="uk-UA" dirty="0">
                <a:solidFill>
                  <a:schemeClr val="tx1"/>
                </a:solidFill>
              </a:rPr>
              <a:t>, </a:t>
            </a:r>
          </a:p>
          <a:p>
            <a:pPr marL="622300" indent="-342900" algn="l">
              <a:buFont typeface="Wingdings" panose="05000000000000000000" pitchFamily="2" charset="2"/>
              <a:buChar char="ü"/>
            </a:pPr>
            <a:r>
              <a:rPr lang="uk-UA" dirty="0"/>
              <a:t>35- 44 - </a:t>
            </a:r>
            <a:r>
              <a:rPr lang="uk-UA" dirty="0">
                <a:solidFill>
                  <a:srgbClr val="FFC000"/>
                </a:solidFill>
              </a:rPr>
              <a:t>39,9%</a:t>
            </a:r>
            <a:r>
              <a:rPr lang="uk-UA" dirty="0"/>
              <a:t>, 55-64 - </a:t>
            </a:r>
            <a:r>
              <a:rPr lang="uk-UA" dirty="0">
                <a:solidFill>
                  <a:srgbClr val="FFC000"/>
                </a:solidFill>
              </a:rPr>
              <a:t>38,2%</a:t>
            </a:r>
            <a:r>
              <a:rPr lang="uk-UA" dirty="0"/>
              <a:t>, </a:t>
            </a:r>
          </a:p>
          <a:p>
            <a:pPr marL="622300" indent="-342900" algn="l">
              <a:buFont typeface="Wingdings" panose="05000000000000000000" pitchFamily="2" charset="2"/>
              <a:buChar char="ü"/>
            </a:pPr>
            <a:r>
              <a:rPr lang="uk-UA" dirty="0"/>
              <a:t>45-54 - </a:t>
            </a:r>
            <a:r>
              <a:rPr lang="uk-UA" dirty="0">
                <a:solidFill>
                  <a:srgbClr val="FFC000"/>
                </a:solidFill>
              </a:rPr>
              <a:t>34,1%</a:t>
            </a:r>
            <a:r>
              <a:rPr lang="uk-UA" dirty="0">
                <a:solidFill>
                  <a:schemeClr val="tx1"/>
                </a:solidFill>
              </a:rPr>
              <a:t>,</a:t>
            </a:r>
            <a:r>
              <a:rPr lang="uk-UA" dirty="0"/>
              <a:t> </a:t>
            </a:r>
          </a:p>
          <a:p>
            <a:pPr marL="622300" indent="-342900" algn="l">
              <a:buFont typeface="Wingdings" panose="05000000000000000000" pitchFamily="2" charset="2"/>
              <a:buChar char="ü"/>
            </a:pPr>
            <a:r>
              <a:rPr lang="uk-UA" dirty="0"/>
              <a:t>65+ - </a:t>
            </a:r>
            <a:r>
              <a:rPr lang="uk-UA" dirty="0">
                <a:solidFill>
                  <a:srgbClr val="FFC000"/>
                </a:solidFill>
              </a:rPr>
              <a:t>28,5%</a:t>
            </a:r>
            <a:r>
              <a:rPr lang="uk-UA" dirty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uk-UA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uk-UA" dirty="0"/>
              <a:t>Ті, хто не визначився, частіше не задоволені своїм статусом у  суспільстві та рівнем матеріальної забезпеченості.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uk-UA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uk-UA" dirty="0"/>
              <a:t>Основним джерелом інформації </a:t>
            </a:r>
            <a:r>
              <a:rPr lang="en-US" dirty="0"/>
              <a:t> </a:t>
            </a:r>
            <a:r>
              <a:rPr lang="uk-UA" dirty="0"/>
              <a:t>дещо частіше є Інтернет, соціальні мережі та знайомі, рідше — газети і радіо.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uk-UA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uk-UA" dirty="0"/>
              <a:t>Респонденти, які ще не визначилися, здебільшого </a:t>
            </a:r>
            <a:r>
              <a:rPr lang="uk-UA" dirty="0">
                <a:solidFill>
                  <a:srgbClr val="FFC000"/>
                </a:solidFill>
              </a:rPr>
              <a:t>хочуть бачити президентом країни політика, який виконує свої обіцянки (67,5%), </a:t>
            </a:r>
            <a:br>
              <a:rPr lang="uk-UA" dirty="0">
                <a:solidFill>
                  <a:srgbClr val="FFC000"/>
                </a:solidFill>
              </a:rPr>
            </a:br>
            <a:r>
              <a:rPr lang="uk-UA" dirty="0">
                <a:solidFill>
                  <a:srgbClr val="FFC000"/>
                </a:solidFill>
              </a:rPr>
              <a:t>є непідкупним, принциповим і справедливим (67,2%) та розбирається в тому, про що говорить (64,5%).</a:t>
            </a:r>
          </a:p>
          <a:p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3513037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METHODOLOGY"/>
          <p:cNvSpPr txBox="1"/>
          <p:nvPr/>
        </p:nvSpPr>
        <p:spPr>
          <a:xfrm>
            <a:off x="725576" y="569433"/>
            <a:ext cx="997236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3600" b="0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ru-RU" b="1" dirty="0" err="1"/>
              <a:t>Методологія</a:t>
            </a:r>
            <a:endParaRPr b="1" dirty="0"/>
          </a:p>
        </p:txBody>
      </p:sp>
      <p:sp>
        <p:nvSpPr>
          <p:cNvPr id="161" name="3D model of political leader — sets of politician qualities:…"/>
          <p:cNvSpPr txBox="1"/>
          <p:nvPr/>
        </p:nvSpPr>
        <p:spPr>
          <a:xfrm>
            <a:off x="424765" y="2542810"/>
            <a:ext cx="4058333" cy="4411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/>
            <a:r>
              <a:rPr lang="ru-RU" sz="2800" dirty="0"/>
              <a:t>3</a:t>
            </a:r>
            <a:r>
              <a:rPr lang="en-GB" sz="2800" dirty="0"/>
              <a:t>D </a:t>
            </a:r>
            <a:r>
              <a:rPr lang="ru-RU" sz="2800" dirty="0" err="1"/>
              <a:t>політичного</a:t>
            </a:r>
            <a:r>
              <a:rPr lang="ru-RU" sz="2800" dirty="0"/>
              <a:t> </a:t>
            </a:r>
            <a:r>
              <a:rPr lang="ru-RU" sz="2800" dirty="0" err="1"/>
              <a:t>лідера</a:t>
            </a:r>
            <a:r>
              <a:rPr lang="ru-RU" sz="2800" dirty="0"/>
              <a:t> – </a:t>
            </a:r>
            <a:r>
              <a:rPr lang="ru-RU" sz="2800" dirty="0" err="1"/>
              <a:t>набори</a:t>
            </a:r>
            <a:r>
              <a:rPr lang="ru-RU" sz="2800" dirty="0"/>
              <a:t> рис </a:t>
            </a:r>
            <a:r>
              <a:rPr lang="ru-RU" sz="2800" dirty="0" err="1"/>
              <a:t>політиків</a:t>
            </a:r>
            <a:r>
              <a:rPr lang="ru-RU" sz="2800" dirty="0"/>
              <a:t>:</a:t>
            </a:r>
          </a:p>
          <a:p>
            <a:pPr algn="l"/>
            <a:endParaRPr lang="ru-RU" sz="2800" dirty="0"/>
          </a:p>
          <a:p>
            <a:pPr marL="355600" indent="-355600" algn="l">
              <a:buFont typeface="Wingdings" panose="05000000000000000000" pitchFamily="2" charset="2"/>
              <a:buChar char="ü"/>
            </a:pPr>
            <a:r>
              <a:rPr lang="uk-UA" sz="2800" dirty="0"/>
              <a:t>Розум</a:t>
            </a:r>
            <a:endParaRPr lang="ru-RU" sz="2800" dirty="0"/>
          </a:p>
          <a:p>
            <a:pPr marL="355600" indent="-355600" algn="l">
              <a:buFont typeface="Wingdings" panose="05000000000000000000" pitchFamily="2" charset="2"/>
              <a:buChar char="ü"/>
            </a:pPr>
            <a:r>
              <a:rPr lang="ru-RU" sz="2800" dirty="0"/>
              <a:t>Сила</a:t>
            </a:r>
          </a:p>
          <a:p>
            <a:pPr marL="355600" indent="-355600" algn="l">
              <a:buFont typeface="Wingdings" panose="05000000000000000000" pitchFamily="2" charset="2"/>
              <a:buChar char="ü"/>
            </a:pPr>
            <a:r>
              <a:rPr lang="ru-RU" sz="2800" dirty="0" err="1"/>
              <a:t>Здатність</a:t>
            </a:r>
            <a:r>
              <a:rPr lang="ru-RU" sz="2800" dirty="0"/>
              <a:t> </a:t>
            </a:r>
            <a:r>
              <a:rPr lang="ru-RU" sz="2800" dirty="0" err="1"/>
              <a:t>завойовувати</a:t>
            </a:r>
            <a:r>
              <a:rPr lang="ru-RU" sz="2800" dirty="0"/>
              <a:t> </a:t>
            </a:r>
            <a:r>
              <a:rPr lang="ru-RU" sz="2800" dirty="0" err="1"/>
              <a:t>суспільну</a:t>
            </a:r>
            <a:r>
              <a:rPr lang="ru-RU" sz="2800" dirty="0"/>
              <a:t> </a:t>
            </a:r>
            <a:r>
              <a:rPr lang="ru-RU" sz="2800" dirty="0" err="1"/>
              <a:t>підтримку</a:t>
            </a:r>
            <a:r>
              <a:rPr lang="ru-RU" sz="2800" dirty="0"/>
              <a:t> (</a:t>
            </a:r>
            <a:r>
              <a:rPr lang="ru-RU" sz="2800" dirty="0" err="1"/>
              <a:t>емпатія</a:t>
            </a:r>
            <a:r>
              <a:rPr lang="ru-RU" sz="2800" dirty="0"/>
              <a:t>)</a:t>
            </a:r>
          </a:p>
        </p:txBody>
      </p:sp>
      <p:grpSp>
        <p:nvGrpSpPr>
          <p:cNvPr id="166" name="Group"/>
          <p:cNvGrpSpPr/>
          <p:nvPr/>
        </p:nvGrpSpPr>
        <p:grpSpPr>
          <a:xfrm>
            <a:off x="3930064" y="1876193"/>
            <a:ext cx="8387372" cy="6818001"/>
            <a:chOff x="-68860" y="0"/>
            <a:chExt cx="8387371" cy="6817999"/>
          </a:xfrm>
        </p:grpSpPr>
        <p:pic>
          <p:nvPicPr>
            <p:cNvPr id="162" name="Image" descr="Image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905952" y="0"/>
              <a:ext cx="7412559" cy="68179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3" name="Power"/>
            <p:cNvSpPr txBox="1"/>
            <p:nvPr/>
          </p:nvSpPr>
          <p:spPr>
            <a:xfrm>
              <a:off x="6483671" y="5921615"/>
              <a:ext cx="751809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>
                  <a:solidFill>
                    <a:schemeClr val="accent4"/>
                  </a:solidFill>
                </a:defRPr>
              </a:lvl1pPr>
            </a:lstStyle>
            <a:p>
              <a:r>
                <a:rPr lang="uk-UA" dirty="0"/>
                <a:t>Сила</a:t>
              </a:r>
              <a:endParaRPr dirty="0"/>
            </a:p>
          </p:txBody>
        </p:sp>
        <p:sp>
          <p:nvSpPr>
            <p:cNvPr id="164" name="Intelligence"/>
            <p:cNvSpPr txBox="1"/>
            <p:nvPr/>
          </p:nvSpPr>
          <p:spPr>
            <a:xfrm>
              <a:off x="2214474" y="5921615"/>
              <a:ext cx="891271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>
                  <a:solidFill>
                    <a:schemeClr val="accent4"/>
                  </a:solidFill>
                </a:defRPr>
              </a:lvl1pPr>
            </a:lstStyle>
            <a:p>
              <a:r>
                <a:rPr lang="uk-UA" dirty="0"/>
                <a:t>Розум</a:t>
              </a:r>
              <a:endParaRPr dirty="0"/>
            </a:p>
          </p:txBody>
        </p:sp>
        <p:sp>
          <p:nvSpPr>
            <p:cNvPr id="165" name="Empathy"/>
            <p:cNvSpPr txBox="1"/>
            <p:nvPr/>
          </p:nvSpPr>
          <p:spPr>
            <a:xfrm>
              <a:off x="-68860" y="2394147"/>
              <a:ext cx="1106072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>
                  <a:solidFill>
                    <a:schemeClr val="accent4"/>
                  </a:solidFill>
                </a:defRPr>
              </a:lvl1pPr>
            </a:lstStyle>
            <a:p>
              <a:r>
                <a:rPr lang="ru-RU" dirty="0" err="1"/>
                <a:t>Емпатія</a:t>
              </a:r>
              <a:endParaRPr dirty="0"/>
            </a:p>
          </p:txBody>
        </p:sp>
      </p:grpSp>
      <p:sp>
        <p:nvSpPr>
          <p:cNvPr id="167" name="Circle"/>
          <p:cNvSpPr/>
          <p:nvPr/>
        </p:nvSpPr>
        <p:spPr>
          <a:xfrm>
            <a:off x="8856862" y="5731687"/>
            <a:ext cx="140536" cy="140536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8" name="Line"/>
          <p:cNvSpPr/>
          <p:nvPr/>
        </p:nvSpPr>
        <p:spPr>
          <a:xfrm flipV="1">
            <a:off x="8927130" y="5012573"/>
            <a:ext cx="1" cy="844531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69" name="no-avatar-vector-illustration-various-avatars-user-profile-45358570.jpg" descr="no-avatar-vector-illustration-various-avatars-user-profile-45358570.jpg"/>
          <p:cNvPicPr>
            <a:picLocks noChangeAspect="1"/>
          </p:cNvPicPr>
          <p:nvPr/>
        </p:nvPicPr>
        <p:blipFill>
          <a:blip r:embed="rId3" cstate="print">
            <a:extLst/>
          </a:blip>
          <a:srcRect l="131" t="132" r="52638" b="68901"/>
          <a:stretch>
            <a:fillRect/>
          </a:stretch>
        </p:blipFill>
        <p:spPr>
          <a:xfrm>
            <a:off x="8558907" y="4518998"/>
            <a:ext cx="736446" cy="7365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39" y="0"/>
                </a:moveTo>
                <a:cubicBezTo>
                  <a:pt x="7320" y="0"/>
                  <a:pt x="4804" y="1008"/>
                  <a:pt x="2882" y="3018"/>
                </a:cubicBezTo>
                <a:cubicBezTo>
                  <a:pt x="-961" y="7040"/>
                  <a:pt x="-961" y="13556"/>
                  <a:pt x="2882" y="17578"/>
                </a:cubicBezTo>
                <a:cubicBezTo>
                  <a:pt x="6725" y="21600"/>
                  <a:pt x="12953" y="21600"/>
                  <a:pt x="16796" y="17578"/>
                </a:cubicBezTo>
                <a:cubicBezTo>
                  <a:pt x="20639" y="13556"/>
                  <a:pt x="20639" y="7040"/>
                  <a:pt x="16796" y="3018"/>
                </a:cubicBezTo>
                <a:cubicBezTo>
                  <a:pt x="14874" y="1008"/>
                  <a:pt x="12358" y="0"/>
                  <a:pt x="9839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70" name="(30, 25, 20)"/>
          <p:cNvSpPr txBox="1"/>
          <p:nvPr/>
        </p:nvSpPr>
        <p:spPr>
          <a:xfrm>
            <a:off x="9428903" y="4681393"/>
            <a:ext cx="1394461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t>(30, 25, 20)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"/>
          <p:cNvSpPr/>
          <p:nvPr/>
        </p:nvSpPr>
        <p:spPr>
          <a:xfrm>
            <a:off x="6201916" y="7251749"/>
            <a:ext cx="6306497" cy="263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489" y="0"/>
                </a:lnTo>
                <a:lnTo>
                  <a:pt x="21600" y="429"/>
                </a:lnTo>
                <a:lnTo>
                  <a:pt x="19991" y="20928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hueOff val="118245"/>
              <a:lumOff val="-1137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3" name="Shape"/>
          <p:cNvSpPr/>
          <p:nvPr/>
        </p:nvSpPr>
        <p:spPr>
          <a:xfrm>
            <a:off x="6188250" y="2423765"/>
            <a:ext cx="434430" cy="50898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50" y="1119"/>
                </a:moveTo>
                <a:lnTo>
                  <a:pt x="21488" y="0"/>
                </a:lnTo>
                <a:lnTo>
                  <a:pt x="21600" y="20590"/>
                </a:lnTo>
                <a:lnTo>
                  <a:pt x="0" y="21600"/>
                </a:lnTo>
                <a:lnTo>
                  <a:pt x="450" y="1119"/>
                </a:lnTo>
                <a:close/>
              </a:path>
            </a:pathLst>
          </a:custGeom>
          <a:solidFill>
            <a:schemeClr val="accent1">
              <a:lumOff val="135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4" name="Rectangle"/>
          <p:cNvSpPr/>
          <p:nvPr/>
        </p:nvSpPr>
        <p:spPr>
          <a:xfrm>
            <a:off x="6612466" y="2434166"/>
            <a:ext cx="5904509" cy="4815087"/>
          </a:xfrm>
          <a:prstGeom prst="rect">
            <a:avLst/>
          </a:prstGeom>
          <a:solidFill>
            <a:schemeClr val="accent1">
              <a:lumOff val="13529"/>
              <a:alpha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6" name="THE ADVANTAGES OF 3D-METHODOLOGY"/>
          <p:cNvSpPr txBox="1"/>
          <p:nvPr/>
        </p:nvSpPr>
        <p:spPr>
          <a:xfrm>
            <a:off x="790341" y="557492"/>
            <a:ext cx="997236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3600" b="0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uk-UA" b="1" dirty="0"/>
              <a:t>Переваги 3D-методології</a:t>
            </a:r>
          </a:p>
        </p:txBody>
      </p:sp>
      <p:sp>
        <p:nvSpPr>
          <p:cNvPr id="177" name="Traditional methodology for Ukraine…"/>
          <p:cNvSpPr txBox="1"/>
          <p:nvPr/>
        </p:nvSpPr>
        <p:spPr>
          <a:xfrm>
            <a:off x="572078" y="2838500"/>
            <a:ext cx="5517748" cy="4534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ru-RU" b="1" dirty="0" err="1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Традиційний</a:t>
            </a:r>
            <a:r>
              <a:rPr lang="ru-RU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b="1" dirty="0" err="1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підхід</a:t>
            </a:r>
            <a:br>
              <a:rPr dirty="0">
                <a:solidFill>
                  <a:srgbClr val="FFC000"/>
                </a:solidFill>
              </a:rPr>
            </a:br>
            <a:endParaRPr dirty="0">
              <a:solidFill>
                <a:srgbClr val="FFC000"/>
              </a:solidFill>
            </a:endParaRPr>
          </a:p>
          <a:p>
            <a:pPr algn="l" defTabSz="457200"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ru-RU" dirty="0"/>
              <a:t>Портрет </a:t>
            </a:r>
            <a:r>
              <a:rPr lang="ru-RU" dirty="0" err="1"/>
              <a:t>ідеального</a:t>
            </a:r>
            <a:r>
              <a:rPr lang="ru-RU" dirty="0"/>
              <a:t> кандидата</a:t>
            </a:r>
            <a:endParaRPr dirty="0"/>
          </a:p>
          <a:p>
            <a:pPr algn="l" defTabSz="457200"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dirty="0"/>
          </a:p>
          <a:p>
            <a:pPr algn="l" defTabSz="457200"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b="0" dirty="0">
                <a:sym typeface="Helvetica Neue Thin"/>
              </a:rPr>
              <a:t>Мінімальне використання якостей, важливих в «епоху уваги» – тих, що характеризують здатність політика завойовувати суспільну підтримку</a:t>
            </a:r>
            <a:br>
              <a:rPr dirty="0"/>
            </a:br>
            <a:endParaRPr lang="uk-UA" dirty="0"/>
          </a:p>
          <a:p>
            <a:pPr algn="l" defTabSz="457200"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b="0" dirty="0">
                <a:sym typeface="Helvetica Neue Thin"/>
              </a:rPr>
              <a:t>Хаотичний список різнопланових і різнорівневих за ступенем деталізації якостей</a:t>
            </a:r>
            <a:endParaRPr dirty="0"/>
          </a:p>
        </p:txBody>
      </p:sp>
      <p:sp>
        <p:nvSpPr>
          <p:cNvPr id="178" name="3D-methodology…"/>
          <p:cNvSpPr txBox="1"/>
          <p:nvPr/>
        </p:nvSpPr>
        <p:spPr>
          <a:xfrm>
            <a:off x="7045084" y="2686464"/>
            <a:ext cx="5193724" cy="4534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defRPr>
                <a:solidFill>
                  <a:schemeClr val="accent4"/>
                </a:solidFill>
              </a:defRPr>
            </a:pPr>
            <a:r>
              <a:rPr dirty="0"/>
              <a:t>3D</a:t>
            </a:r>
            <a:r>
              <a:rPr lang="ru-RU" dirty="0"/>
              <a:t>-</a:t>
            </a:r>
            <a:r>
              <a:rPr lang="ru-RU" dirty="0" err="1"/>
              <a:t>методологія</a:t>
            </a:r>
            <a:endParaRPr dirty="0"/>
          </a:p>
          <a:p>
            <a:pPr algn="l" defTabSz="457200"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sz="1200" dirty="0"/>
          </a:p>
          <a:p>
            <a:pPr algn="l" defTabSz="457200"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3D</a:t>
            </a:r>
            <a:r>
              <a:rPr lang="uk-UA" dirty="0"/>
              <a:t>-модель, багатовимірна оцінка</a:t>
            </a:r>
            <a:endParaRPr dirty="0"/>
          </a:p>
          <a:p>
            <a:pPr algn="l" defTabSz="457200"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200" dirty="0"/>
          </a:p>
          <a:p>
            <a:pPr algn="l" defTabSz="457200"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uk-UA" b="0" dirty="0">
              <a:sym typeface="Helvetica Neue Light"/>
            </a:endParaRPr>
          </a:p>
          <a:p>
            <a:pPr algn="l" defTabSz="457200"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uk-UA" b="0" dirty="0">
              <a:sym typeface="Helvetica Neue Light"/>
            </a:endParaRPr>
          </a:p>
          <a:p>
            <a:pPr algn="l" defTabSz="457200"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uk-UA" b="0" dirty="0">
                <a:sym typeface="Helvetica Neue Light"/>
              </a:rPr>
              <a:t>Рівнозначні набори якостей «сила», «розум», «емпатія»</a:t>
            </a:r>
          </a:p>
          <a:p>
            <a:pPr algn="l" defTabSz="457200"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uk-UA" b="0" dirty="0">
              <a:sym typeface="Helvetica Neue Light"/>
            </a:endParaRPr>
          </a:p>
          <a:p>
            <a:pPr algn="l" defTabSz="457200"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  <a:p>
            <a:pPr algn="l" defTabSz="457200"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uk-UA" b="0" dirty="0">
                <a:sym typeface="Helvetica Neue Light"/>
              </a:rPr>
              <a:t>Рівноцінні окремі якості, що входять до складу наборів якостей «сила», «розум», «емпатія»</a:t>
            </a:r>
            <a:endParaRPr dirty="0"/>
          </a:p>
        </p:txBody>
      </p:sp>
      <p:sp>
        <p:nvSpPr>
          <p:cNvPr id="179" name="Line"/>
          <p:cNvSpPr/>
          <p:nvPr/>
        </p:nvSpPr>
        <p:spPr>
          <a:xfrm>
            <a:off x="6619610" y="2435754"/>
            <a:ext cx="5890222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0" name="Line"/>
          <p:cNvSpPr/>
          <p:nvPr/>
        </p:nvSpPr>
        <p:spPr>
          <a:xfrm>
            <a:off x="6619609" y="3189287"/>
            <a:ext cx="5890222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1" name="Line"/>
          <p:cNvSpPr/>
          <p:nvPr/>
        </p:nvSpPr>
        <p:spPr>
          <a:xfrm>
            <a:off x="6619609" y="3942820"/>
            <a:ext cx="5890222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2" name="Line"/>
          <p:cNvSpPr/>
          <p:nvPr/>
        </p:nvSpPr>
        <p:spPr>
          <a:xfrm>
            <a:off x="6619609" y="5803110"/>
            <a:ext cx="5890222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3" name="Line"/>
          <p:cNvSpPr/>
          <p:nvPr/>
        </p:nvSpPr>
        <p:spPr>
          <a:xfrm>
            <a:off x="6619609" y="7246824"/>
            <a:ext cx="5890222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4" name="Line"/>
          <p:cNvSpPr/>
          <p:nvPr/>
        </p:nvSpPr>
        <p:spPr>
          <a:xfrm>
            <a:off x="635330" y="2689754"/>
            <a:ext cx="5544743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5" name="Line"/>
          <p:cNvSpPr/>
          <p:nvPr/>
        </p:nvSpPr>
        <p:spPr>
          <a:xfrm>
            <a:off x="635329" y="3443287"/>
            <a:ext cx="5544744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6" name="Line"/>
          <p:cNvSpPr/>
          <p:nvPr/>
        </p:nvSpPr>
        <p:spPr>
          <a:xfrm>
            <a:off x="635329" y="4196820"/>
            <a:ext cx="5544744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7" name="Line"/>
          <p:cNvSpPr/>
          <p:nvPr/>
        </p:nvSpPr>
        <p:spPr>
          <a:xfrm>
            <a:off x="635329" y="6057110"/>
            <a:ext cx="5544744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8" name="Line"/>
          <p:cNvSpPr/>
          <p:nvPr/>
        </p:nvSpPr>
        <p:spPr>
          <a:xfrm>
            <a:off x="635329" y="7500824"/>
            <a:ext cx="5544744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9" name="Line"/>
          <p:cNvSpPr/>
          <p:nvPr/>
        </p:nvSpPr>
        <p:spPr>
          <a:xfrm flipV="1">
            <a:off x="6173698" y="2434138"/>
            <a:ext cx="447170" cy="252326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0" name="Line"/>
          <p:cNvSpPr/>
          <p:nvPr/>
        </p:nvSpPr>
        <p:spPr>
          <a:xfrm flipV="1">
            <a:off x="6173698" y="3187672"/>
            <a:ext cx="447170" cy="252325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1" name="Line"/>
          <p:cNvSpPr/>
          <p:nvPr/>
        </p:nvSpPr>
        <p:spPr>
          <a:xfrm flipV="1">
            <a:off x="6173698" y="3941181"/>
            <a:ext cx="447170" cy="252326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2" name="Line"/>
          <p:cNvSpPr/>
          <p:nvPr/>
        </p:nvSpPr>
        <p:spPr>
          <a:xfrm flipV="1">
            <a:off x="6173698" y="5799615"/>
            <a:ext cx="447170" cy="252325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3" name="Line"/>
          <p:cNvSpPr/>
          <p:nvPr/>
        </p:nvSpPr>
        <p:spPr>
          <a:xfrm flipV="1">
            <a:off x="6173698" y="7255881"/>
            <a:ext cx="447170" cy="252326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" name="3D Bar Chart"/>
          <p:cNvGraphicFramePr/>
          <p:nvPr>
            <p:extLst>
              <p:ext uri="{D42A27DB-BD31-4B8C-83A1-F6EECF244321}">
                <p14:modId xmlns:p14="http://schemas.microsoft.com/office/powerpoint/2010/main" val="2798386030"/>
              </p:ext>
            </p:extLst>
          </p:nvPr>
        </p:nvGraphicFramePr>
        <p:xfrm>
          <a:off x="4996162" y="2000019"/>
          <a:ext cx="7495375" cy="664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8" name="Keeps promises"/>
          <p:cNvSpPr txBox="1"/>
          <p:nvPr/>
        </p:nvSpPr>
        <p:spPr>
          <a:xfrm>
            <a:off x="293776" y="2464103"/>
            <a:ext cx="476338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 defTabSz="457200"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ru-RU" dirty="0" err="1"/>
              <a:t>Викону</a:t>
            </a:r>
            <a:r>
              <a:rPr lang="uk-UA" dirty="0"/>
              <a:t>є обіцянки</a:t>
            </a:r>
            <a:endParaRPr lang="en-US" dirty="0"/>
          </a:p>
          <a:p>
            <a:endParaRPr dirty="0"/>
          </a:p>
        </p:txBody>
      </p:sp>
      <p:sp>
        <p:nvSpPr>
          <p:cNvPr id="199" name="Takes difficult decisions"/>
          <p:cNvSpPr txBox="1"/>
          <p:nvPr/>
        </p:nvSpPr>
        <p:spPr>
          <a:xfrm>
            <a:off x="293776" y="3118138"/>
            <a:ext cx="476338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 defTabSz="457200"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uk-UA" dirty="0"/>
              <a:t>Приймає складні рішення</a:t>
            </a:r>
            <a:endParaRPr dirty="0"/>
          </a:p>
        </p:txBody>
      </p:sp>
      <p:sp>
        <p:nvSpPr>
          <p:cNvPr id="200" name="Acts quickly in difficult situations"/>
          <p:cNvSpPr txBox="1"/>
          <p:nvPr/>
        </p:nvSpPr>
        <p:spPr>
          <a:xfrm>
            <a:off x="293776" y="3772172"/>
            <a:ext cx="476338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 defTabSz="457200"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uk-UA" dirty="0"/>
              <a:t>Швидко діє у критичних ситуаціях</a:t>
            </a:r>
            <a:endParaRPr dirty="0"/>
          </a:p>
        </p:txBody>
      </p:sp>
      <p:sp>
        <p:nvSpPr>
          <p:cNvPr id="201" name="Achieves set goals"/>
          <p:cNvSpPr txBox="1"/>
          <p:nvPr/>
        </p:nvSpPr>
        <p:spPr>
          <a:xfrm>
            <a:off x="293776" y="4426207"/>
            <a:ext cx="476338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 defTabSz="457200"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uk-UA" dirty="0"/>
              <a:t>Досягає поставлених цілей</a:t>
            </a:r>
            <a:endParaRPr dirty="0"/>
          </a:p>
        </p:txBody>
      </p:sp>
      <p:sp>
        <p:nvSpPr>
          <p:cNvPr id="202" name="Possesses credibility within society"/>
          <p:cNvSpPr txBox="1"/>
          <p:nvPr/>
        </p:nvSpPr>
        <p:spPr>
          <a:xfrm>
            <a:off x="293776" y="4997097"/>
            <a:ext cx="476338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 defTabSz="457200"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uk-UA" dirty="0"/>
              <a:t>Має авторитет у суспільстві</a:t>
            </a:r>
            <a:endParaRPr dirty="0"/>
          </a:p>
        </p:txBody>
      </p:sp>
      <p:sp>
        <p:nvSpPr>
          <p:cNvPr id="203" name="Is ready to confront"/>
          <p:cNvSpPr txBox="1"/>
          <p:nvPr/>
        </p:nvSpPr>
        <p:spPr>
          <a:xfrm>
            <a:off x="293776" y="5734277"/>
            <a:ext cx="476338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 defTabSz="457200"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uk-UA" dirty="0"/>
              <a:t>Готовий піти на конфлікт</a:t>
            </a:r>
            <a:endParaRPr dirty="0"/>
          </a:p>
        </p:txBody>
      </p:sp>
      <p:sp>
        <p:nvSpPr>
          <p:cNvPr id="204" name="Possesses credibility…"/>
          <p:cNvSpPr txBox="1"/>
          <p:nvPr/>
        </p:nvSpPr>
        <p:spPr>
          <a:xfrm>
            <a:off x="293776" y="6352441"/>
            <a:ext cx="4763381" cy="619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r" defTabSz="457200">
              <a:lnSpc>
                <a:spcPct val="70000"/>
              </a:lnSpc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uk-UA" dirty="0"/>
              <a:t>Має авторитет в очах західних політиків</a:t>
            </a:r>
            <a:endParaRPr dirty="0"/>
          </a:p>
        </p:txBody>
      </p:sp>
      <p:sp>
        <p:nvSpPr>
          <p:cNvPr id="205" name="Is physically strong"/>
          <p:cNvSpPr txBox="1"/>
          <p:nvPr/>
        </p:nvSpPr>
        <p:spPr>
          <a:xfrm>
            <a:off x="293776" y="7042346"/>
            <a:ext cx="476338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 defTabSz="457200"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uk-UA" dirty="0"/>
              <a:t>Є фізично сильним</a:t>
            </a:r>
            <a:endParaRPr dirty="0"/>
          </a:p>
        </p:txBody>
      </p:sp>
      <p:sp>
        <p:nvSpPr>
          <p:cNvPr id="206" name="Is rich"/>
          <p:cNvSpPr txBox="1"/>
          <p:nvPr/>
        </p:nvSpPr>
        <p:spPr>
          <a:xfrm>
            <a:off x="293776" y="7696381"/>
            <a:ext cx="476338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 defTabSz="457200">
              <a:defRPr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uk-UA" dirty="0"/>
              <a:t>Є багатим</a:t>
            </a:r>
            <a:endParaRPr dirty="0"/>
          </a:p>
        </p:txBody>
      </p:sp>
      <p:sp>
        <p:nvSpPr>
          <p:cNvPr id="16" name="METHODOLOGY"/>
          <p:cNvSpPr txBox="1"/>
          <p:nvPr/>
        </p:nvSpPr>
        <p:spPr>
          <a:xfrm>
            <a:off x="725576" y="290033"/>
            <a:ext cx="9972366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3600" b="0">
                <a:solidFill>
                  <a:schemeClr val="accent4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uk-UA" b="1" dirty="0"/>
              <a:t>Ви вважатимете політика сильним, </a:t>
            </a:r>
            <a:br>
              <a:rPr lang="uk-UA" b="1" dirty="0"/>
            </a:br>
            <a:r>
              <a:rPr lang="uk-UA" b="1" dirty="0"/>
              <a:t>якщо він/вона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1335</Words>
  <Application>Microsoft Office PowerPoint</Application>
  <PresentationFormat>Произвольный</PresentationFormat>
  <Paragraphs>478</Paragraphs>
  <Slides>46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3" baseType="lpstr">
      <vt:lpstr>Helvetica Neue</vt:lpstr>
      <vt:lpstr>Helvetica Neue Black Condensed</vt:lpstr>
      <vt:lpstr>Helvetica Neue Light</vt:lpstr>
      <vt:lpstr>Helvetica Neue Medium</vt:lpstr>
      <vt:lpstr>Helvetica Neue Thin</vt:lpstr>
      <vt:lpstr>Wingdings</vt:lpstr>
      <vt:lpstr>Black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AutoBVT</cp:lastModifiedBy>
  <cp:revision>109</cp:revision>
  <dcterms:modified xsi:type="dcterms:W3CDTF">2018-07-23T19:46:08Z</dcterms:modified>
</cp:coreProperties>
</file>